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2" r:id="rId1"/>
    <p:sldMasterId id="2147483693" r:id="rId2"/>
    <p:sldMasterId id="2147483694" r:id="rId3"/>
  </p:sldMasterIdLst>
  <p:notesMasterIdLst>
    <p:notesMasterId r:id="rId19"/>
  </p:notesMasterIdLst>
  <p:sldIdLst>
    <p:sldId id="257" r:id="rId4"/>
    <p:sldId id="258" r:id="rId5"/>
    <p:sldId id="259" r:id="rId6"/>
    <p:sldId id="261" r:id="rId7"/>
    <p:sldId id="263" r:id="rId8"/>
    <p:sldId id="264" r:id="rId9"/>
    <p:sldId id="266" r:id="rId10"/>
    <p:sldId id="265" r:id="rId11"/>
    <p:sldId id="272" r:id="rId12"/>
    <p:sldId id="268" r:id="rId13"/>
    <p:sldId id="269" r:id="rId14"/>
    <p:sldId id="270" r:id="rId15"/>
    <p:sldId id="273" r:id="rId16"/>
    <p:sldId id="271" r:id="rId17"/>
    <p:sldId id="262"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Dosis" panose="02010503020202060003" pitchFamily="2" charset="77"/>
      <p:regular r:id="rId24"/>
      <p:bold r:id="rId25"/>
    </p:embeddedFont>
    <p:embeddedFont>
      <p:font typeface="Roboto" panose="02000000000000000000" pitchFamily="2" charset="0"/>
      <p:regular r:id="rId26"/>
      <p:bold r:id="rId27"/>
      <p:italic r:id="rId28"/>
      <p:boldItalic r:id="rId29"/>
    </p:embeddedFont>
    <p:embeddedFont>
      <p:font typeface="Roboto Black" panose="02000000000000000000" pitchFamily="2" charset="0"/>
      <p:bold r:id="rId30"/>
      <p:italic r:id="rId31"/>
      <p:boldItalic r:id="rId32"/>
    </p:embeddedFont>
    <p:embeddedFont>
      <p:font typeface="Roboto Thin" panose="02000000000000000000" pitchFamily="2" charset="0"/>
      <p:regular r:id="rId33"/>
      <p:bold r:id="rId34"/>
      <p:italic r:id="rId35"/>
      <p:boldItalic r:id="rId36"/>
    </p:embeddedFont>
    <p:embeddedFont>
      <p:font typeface="Ubuntu" panose="020B0504030602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97B2"/>
    <a:srgbClr val="4D61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15"/>
    <p:restoredTop sz="94646"/>
  </p:normalViewPr>
  <p:slideViewPr>
    <p:cSldViewPr snapToGrid="0">
      <p:cViewPr varScale="1">
        <p:scale>
          <a:sx n="137" d="100"/>
          <a:sy n="137" d="100"/>
        </p:scale>
        <p:origin x="208" y="3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755064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508476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294702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353248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73656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395603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009351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980016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767191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18631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dirty="0">
                <a:solidFill>
                  <a:schemeClr val="lt1"/>
                </a:solidFill>
                <a:latin typeface="Dosis"/>
                <a:ea typeface="Dosis"/>
                <a:cs typeface="Dosis"/>
                <a:sym typeface="Dosis"/>
              </a:rPr>
              <a:t>TITLE GOES HERE</a:t>
            </a:r>
            <a:endParaRPr sz="1000" dirty="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dirty="0">
                <a:solidFill>
                  <a:srgbClr val="BCBEC0"/>
                </a:solidFill>
                <a:latin typeface="Dosis"/>
                <a:ea typeface="Dosis"/>
                <a:cs typeface="Dosis"/>
                <a:sym typeface="Dosis"/>
              </a:rPr>
              <a:t>Subtitle goes here</a:t>
            </a:r>
            <a:endParaRPr sz="1000" dirty="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dirty="0">
                <a:solidFill>
                  <a:srgbClr val="BCBEC0"/>
                </a:solidFill>
                <a:latin typeface="Dosis"/>
                <a:ea typeface="Dosis"/>
                <a:cs typeface="Dosis"/>
                <a:sym typeface="Dosis"/>
              </a:rPr>
              <a:t>New York  </a:t>
            </a:r>
            <a:r>
              <a:rPr lang="en" sz="800" dirty="0">
                <a:solidFill>
                  <a:srgbClr val="BCBEC0"/>
                </a:solidFill>
                <a:latin typeface="Dosis"/>
                <a:ea typeface="Dosis"/>
                <a:cs typeface="Dosis"/>
                <a:sym typeface="Dosis"/>
              </a:rPr>
              <a:t>-</a:t>
            </a:r>
            <a:r>
              <a:rPr lang="en" sz="800" b="0" i="0" u="none" strike="noStrike" cap="none" dirty="0">
                <a:solidFill>
                  <a:srgbClr val="BCBEC0"/>
                </a:solidFill>
                <a:latin typeface="Dosis"/>
                <a:ea typeface="Dosis"/>
                <a:cs typeface="Dosis"/>
                <a:sym typeface="Dosis"/>
              </a:rPr>
              <a:t>  10th February, 2014</a:t>
            </a:r>
            <a:endParaRPr sz="800" dirty="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dirty="0">
                <a:solidFill>
                  <a:srgbClr val="FFFFFF"/>
                </a:solidFill>
                <a:latin typeface="Dosis"/>
                <a:ea typeface="Dosis"/>
                <a:cs typeface="Dosis"/>
                <a:sym typeface="Dosis"/>
              </a:rPr>
              <a:t>1. Announcements</a:t>
            </a:r>
            <a:endParaRPr sz="1000" dirty="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dirty="0">
                <a:solidFill>
                  <a:srgbClr val="FFFFFF"/>
                </a:solidFill>
                <a:latin typeface="Dosis"/>
                <a:ea typeface="Dosis"/>
                <a:cs typeface="Dosis"/>
                <a:sym typeface="Dosis"/>
              </a:rPr>
              <a:t>2. Recruiting</a:t>
            </a:r>
            <a:endParaRPr sz="1800" dirty="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dirty="0">
                <a:solidFill>
                  <a:srgbClr val="FFFFFF"/>
                </a:solidFill>
                <a:latin typeface="Dosis"/>
                <a:ea typeface="Dosis"/>
                <a:cs typeface="Dosis"/>
                <a:sym typeface="Dosis"/>
              </a:rPr>
              <a:t>3. Product Updates</a:t>
            </a:r>
            <a:endParaRPr sz="1800" dirty="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dirty="0">
                <a:solidFill>
                  <a:srgbClr val="FFFFFF"/>
                </a:solidFill>
                <a:latin typeface="Dosis"/>
                <a:ea typeface="Dosis"/>
                <a:cs typeface="Dosis"/>
                <a:sym typeface="Dosis"/>
              </a:rPr>
              <a:t>4.  Weekly Metrics</a:t>
            </a:r>
            <a:endParaRPr sz="1800" dirty="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dirty="0">
                <a:solidFill>
                  <a:srgbClr val="39D1B4"/>
                </a:solidFill>
                <a:latin typeface="Dosis"/>
                <a:ea typeface="Dosis"/>
                <a:cs typeface="Dosis"/>
                <a:sym typeface="Dosis"/>
              </a:rPr>
              <a:t>CONTENTS</a:t>
            </a:r>
            <a:endParaRPr sz="2400" dirty="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dirty="0">
                <a:solidFill>
                  <a:schemeClr val="lt1"/>
                </a:solidFill>
                <a:latin typeface="Dosis"/>
                <a:ea typeface="Dosis"/>
                <a:cs typeface="Dosis"/>
                <a:sym typeface="Dosis"/>
              </a:rPr>
              <a:t>MAIN SECTION</a:t>
            </a:r>
            <a:r>
              <a:rPr lang="en" sz="5600" i="0" u="none" strike="noStrike" cap="none" dirty="0">
                <a:solidFill>
                  <a:schemeClr val="lt1"/>
                </a:solidFill>
                <a:latin typeface="Dosis"/>
                <a:ea typeface="Dosis"/>
                <a:cs typeface="Dosis"/>
                <a:sym typeface="Dosis"/>
              </a:rPr>
              <a:t> </a:t>
            </a:r>
            <a:r>
              <a:rPr lang="en" sz="5600" dirty="0">
                <a:solidFill>
                  <a:schemeClr val="lt1"/>
                </a:solidFill>
                <a:latin typeface="Dosis"/>
                <a:ea typeface="Dosis"/>
                <a:cs typeface="Dosis"/>
                <a:sym typeface="Dosis"/>
              </a:rPr>
              <a:t>TITLE</a:t>
            </a:r>
            <a:endParaRPr sz="1000" dirty="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dirty="0">
                <a:solidFill>
                  <a:srgbClr val="204056"/>
                </a:solidFill>
                <a:latin typeface="Dosis"/>
                <a:ea typeface="Dosis"/>
                <a:cs typeface="Dosis"/>
                <a:sym typeface="Dosis"/>
              </a:rPr>
              <a:t>Subtitle goes here</a:t>
            </a:r>
            <a:endParaRPr sz="1000" dirty="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dirty="0">
                <a:solidFill>
                  <a:srgbClr val="204056"/>
                </a:solidFill>
                <a:latin typeface="Dosis"/>
                <a:ea typeface="Dosis"/>
                <a:cs typeface="Dosis"/>
                <a:sym typeface="Dosis"/>
              </a:rPr>
              <a:t>SUB-SECTION TITLE</a:t>
            </a:r>
            <a:endParaRPr sz="1000" dirty="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dirty="0">
                <a:solidFill>
                  <a:srgbClr val="BCBEC0"/>
                </a:solidFill>
                <a:latin typeface="Dosis"/>
                <a:ea typeface="Dosis"/>
                <a:cs typeface="Dosis"/>
                <a:sym typeface="Dosis"/>
              </a:rPr>
              <a:t>Subtitle goes here</a:t>
            </a:r>
            <a:endParaRPr sz="1000" dirty="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dirty="0">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dirty="0">
                <a:solidFill>
                  <a:srgbClr val="FA726E"/>
                </a:solidFill>
                <a:latin typeface="Dosis"/>
                <a:ea typeface="Dosis"/>
                <a:cs typeface="Dosis"/>
                <a:sym typeface="Dosis"/>
              </a:rPr>
              <a:t>Highlights</a:t>
            </a:r>
            <a:r>
              <a:rPr lang="en" sz="3200" b="0" i="0" u="none" strike="noStrike" cap="none" dirty="0">
                <a:solidFill>
                  <a:srgbClr val="295269"/>
                </a:solidFill>
                <a:latin typeface="Dosis"/>
                <a:ea typeface="Dosis"/>
                <a:cs typeface="Dosis"/>
                <a:sym typeface="Dosis"/>
              </a:rPr>
              <a:t> procrastinate B2C users after </a:t>
            </a:r>
            <a:r>
              <a:rPr lang="en" sz="3200" b="0" i="0" u="none" strike="noStrike" cap="none" dirty="0">
                <a:solidFill>
                  <a:srgbClr val="FA726E"/>
                </a:solidFill>
                <a:latin typeface="Dosis"/>
                <a:ea typeface="Dosis"/>
                <a:cs typeface="Dosis"/>
                <a:sym typeface="Dosis"/>
              </a:rPr>
              <a:t>installed base</a:t>
            </a:r>
            <a:r>
              <a:rPr lang="en" sz="3200" b="0" i="0" u="none" strike="noStrike" cap="none" dirty="0">
                <a:solidFill>
                  <a:srgbClr val="295269"/>
                </a:solidFill>
                <a:latin typeface="Dosis"/>
                <a:ea typeface="Dosis"/>
                <a:cs typeface="Dosis"/>
                <a:sym typeface="Dosis"/>
              </a:rPr>
              <a:t> benefits.</a:t>
            </a:r>
            <a:endParaRPr sz="3200" dirty="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dirty="0">
                <a:solidFill>
                  <a:srgbClr val="939598"/>
                </a:solidFill>
                <a:latin typeface="Dosis"/>
                <a:ea typeface="Dosis"/>
                <a:cs typeface="Dosis"/>
                <a:sym typeface="Dosis"/>
              </a:rPr>
              <a:t>GOAL</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dirty="0">
                <a:solidFill>
                  <a:srgbClr val="295269"/>
                </a:solidFill>
                <a:latin typeface="Dosis"/>
                <a:ea typeface="Dosis"/>
                <a:cs typeface="Dosis"/>
                <a:sym typeface="Dosis"/>
              </a:rPr>
              <a:t>1. Announcements</a:t>
            </a:r>
            <a:endParaRPr sz="10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dirty="0">
                <a:solidFill>
                  <a:srgbClr val="295269"/>
                </a:solidFill>
                <a:latin typeface="Dosis"/>
                <a:ea typeface="Dosis"/>
                <a:cs typeface="Dosis"/>
                <a:sym typeface="Dosis"/>
              </a:rPr>
              <a:t>2. Recruiting</a:t>
            </a:r>
            <a:endParaRPr sz="18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dirty="0">
                <a:solidFill>
                  <a:srgbClr val="295269"/>
                </a:solidFill>
                <a:latin typeface="Dosis"/>
                <a:ea typeface="Dosis"/>
                <a:cs typeface="Dosis"/>
                <a:sym typeface="Dosis"/>
              </a:rPr>
              <a:t>3. Product Updates</a:t>
            </a:r>
            <a:endParaRPr sz="18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dirty="0">
                <a:solidFill>
                  <a:srgbClr val="295269"/>
                </a:solidFill>
                <a:latin typeface="Dosis"/>
                <a:ea typeface="Dosis"/>
                <a:cs typeface="Dosis"/>
                <a:sym typeface="Dosis"/>
              </a:rPr>
              <a:t>4.  Weekly Metrics</a:t>
            </a:r>
            <a:endParaRPr sz="1800" dirty="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dirty="0">
                <a:solidFill>
                  <a:srgbClr val="6AB1D3"/>
                </a:solidFill>
                <a:latin typeface="Dosis"/>
                <a:ea typeface="Dosis"/>
                <a:cs typeface="Dosis"/>
                <a:sym typeface="Dosis"/>
              </a:rPr>
              <a:t>LIST OF THINGS</a:t>
            </a:r>
            <a:endParaRPr sz="2400" dirty="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dirty="0">
                <a:solidFill>
                  <a:srgbClr val="295269"/>
                </a:solidFill>
                <a:latin typeface="Dosis"/>
                <a:ea typeface="Dosis"/>
                <a:cs typeface="Dosis"/>
                <a:sym typeface="Dosis"/>
              </a:rPr>
              <a:t>Key statement goes here with </a:t>
            </a:r>
            <a:r>
              <a:rPr lang="en" sz="2800" i="0" u="none" strike="noStrike" cap="none" dirty="0">
                <a:solidFill>
                  <a:srgbClr val="FA726E"/>
                </a:solidFill>
                <a:latin typeface="Dosis"/>
                <a:ea typeface="Dosis"/>
                <a:cs typeface="Dosis"/>
                <a:sym typeface="Dosis"/>
              </a:rPr>
              <a:t>highlights</a:t>
            </a:r>
            <a:r>
              <a:rPr lang="en" sz="2800" i="0" u="none" strike="noStrike" cap="none" dirty="0">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dirty="0">
                <a:solidFill>
                  <a:srgbClr val="295269"/>
                </a:solidFill>
                <a:latin typeface="Dosis"/>
                <a:ea typeface="Dosis"/>
                <a:cs typeface="Dosis"/>
                <a:sym typeface="Dosis"/>
              </a:rPr>
              <a:t>List Item functional solutions</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dirty="0">
                <a:solidFill>
                  <a:srgbClr val="295269"/>
                </a:solidFill>
                <a:latin typeface="Dosis"/>
                <a:ea typeface="Dosis"/>
                <a:cs typeface="Dosis"/>
                <a:sym typeface="Dosis"/>
              </a:rPr>
              <a:t>List Item cross-media value</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dirty="0">
                <a:solidFill>
                  <a:srgbClr val="295269"/>
                </a:solidFill>
                <a:latin typeface="Dosis"/>
                <a:ea typeface="Dosis"/>
                <a:cs typeface="Dosis"/>
                <a:sym typeface="Dosis"/>
              </a:rPr>
              <a:t>List Item maximize timely </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dirty="0">
                <a:solidFill>
                  <a:srgbClr val="295269"/>
                </a:solidFill>
                <a:latin typeface="Dosis"/>
                <a:ea typeface="Dosis"/>
                <a:cs typeface="Dosis"/>
                <a:sym typeface="Dosis"/>
              </a:rPr>
              <a:t>List Item professionally cultivate </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dirty="0">
                <a:solidFill>
                  <a:srgbClr val="295269"/>
                </a:solidFill>
                <a:latin typeface="Dosis"/>
                <a:ea typeface="Dosis"/>
                <a:cs typeface="Dosis"/>
                <a:sym typeface="Dosis"/>
              </a:rPr>
              <a:t>List Item dynamically innovate</a:t>
            </a:r>
            <a:endParaRPr sz="1800" dirty="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dirty="0">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dirty="0">
                <a:solidFill>
                  <a:srgbClr val="295269"/>
                </a:solidFill>
                <a:latin typeface="Dosis"/>
                <a:ea typeface="Dosis"/>
                <a:cs typeface="Dosis"/>
                <a:sym typeface="Dosis"/>
              </a:rPr>
              <a:t>Key statement goes here with </a:t>
            </a:r>
            <a:r>
              <a:rPr lang="en" sz="2800" i="0" u="none" strike="noStrike" cap="none" dirty="0">
                <a:solidFill>
                  <a:srgbClr val="FA726E"/>
                </a:solidFill>
                <a:latin typeface="Dosis"/>
                <a:ea typeface="Dosis"/>
                <a:cs typeface="Dosis"/>
                <a:sym typeface="Dosis"/>
              </a:rPr>
              <a:t>highlights</a:t>
            </a:r>
            <a:r>
              <a:rPr lang="en" sz="2800" i="0" u="none" strike="noStrike" cap="none" dirty="0">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dirty="0">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dirty="0">
                <a:solidFill>
                  <a:srgbClr val="295269"/>
                </a:solidFill>
                <a:latin typeface="Dosis"/>
                <a:ea typeface="Dosis"/>
                <a:cs typeface="Dosis"/>
                <a:sym typeface="Dosis"/>
              </a:rPr>
              <a:t>Key statement goes here with important notes and thoughts.</a:t>
            </a:r>
            <a:endParaRPr sz="1000" dirty="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dirty="0">
                <a:solidFill>
                  <a:srgbClr val="295269"/>
                </a:solidFill>
                <a:latin typeface="Dosis"/>
                <a:ea typeface="Dosis"/>
                <a:cs typeface="Dosis"/>
                <a:sym typeface="Dosis"/>
              </a:rPr>
              <a:t>Key statement goes here with </a:t>
            </a:r>
            <a:r>
              <a:rPr lang="en" sz="2800" i="0" u="none" strike="noStrike" cap="none" dirty="0">
                <a:solidFill>
                  <a:srgbClr val="FA726E"/>
                </a:solidFill>
                <a:latin typeface="Dosis"/>
                <a:ea typeface="Dosis"/>
                <a:cs typeface="Dosis"/>
                <a:sym typeface="Dosis"/>
              </a:rPr>
              <a:t>highlights</a:t>
            </a:r>
            <a:r>
              <a:rPr lang="en" sz="2800" i="0" u="none" strike="noStrike" cap="none" dirty="0">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dirty="0">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dirty="0">
                <a:solidFill>
                  <a:srgbClr val="295269"/>
                </a:solidFill>
                <a:latin typeface="Dosis"/>
                <a:ea typeface="Dosis"/>
                <a:cs typeface="Dosis"/>
                <a:sym typeface="Dosis"/>
              </a:rPr>
              <a:t>Key statement goes here with important notes </a:t>
            </a:r>
            <a:r>
              <a:rPr lang="en" sz="1800" dirty="0">
                <a:solidFill>
                  <a:srgbClr val="295269"/>
                </a:solidFill>
                <a:latin typeface="Dosis"/>
                <a:ea typeface="Dosis"/>
                <a:cs typeface="Dosis"/>
                <a:sym typeface="Dosis"/>
              </a:rPr>
              <a:t>and thoughts</a:t>
            </a:r>
            <a:r>
              <a:rPr lang="en" sz="1800" b="0" i="0" u="none" strike="noStrike" cap="none" dirty="0">
                <a:solidFill>
                  <a:srgbClr val="295269"/>
                </a:solidFill>
                <a:latin typeface="Dosis"/>
                <a:ea typeface="Dosis"/>
                <a:cs typeface="Dosis"/>
                <a:sym typeface="Dosis"/>
              </a:rPr>
              <a:t>.</a:t>
            </a:r>
            <a:endParaRPr sz="1000" dirty="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dirty="0">
                <a:solidFill>
                  <a:srgbClr val="295269"/>
                </a:solidFill>
                <a:latin typeface="Dosis"/>
                <a:ea typeface="Dosis"/>
                <a:cs typeface="Dosis"/>
                <a:sym typeface="Dosis"/>
              </a:rPr>
              <a:t>Efficiently unleash cross-media information without cross-media value. </a:t>
            </a:r>
            <a:r>
              <a:rPr lang="en" sz="1100" b="0" i="0" u="none" strike="noStrike" cap="none" dirty="0">
                <a:solidFill>
                  <a:srgbClr val="FA726E"/>
                </a:solidFill>
                <a:latin typeface="Dosis"/>
                <a:ea typeface="Dosis"/>
                <a:cs typeface="Dosis"/>
                <a:sym typeface="Dosis"/>
              </a:rPr>
              <a:t>Quickly maximize timely</a:t>
            </a:r>
            <a:r>
              <a:rPr lang="en" sz="1100" b="0" i="0" u="none" strike="noStrike" cap="none" dirty="0">
                <a:solidFill>
                  <a:srgbClr val="295269"/>
                </a:solidFill>
                <a:latin typeface="Dosis"/>
                <a:ea typeface="Dosis"/>
                <a:cs typeface="Dosis"/>
                <a:sym typeface="Dosis"/>
              </a:rPr>
              <a:t> deliverables for real-time schemas. Dramatically maintain clicks-and-mortar solutions without functional solutions</a:t>
            </a:r>
            <a:r>
              <a:rPr lang="en" sz="1100" dirty="0">
                <a:solidFill>
                  <a:srgbClr val="295269"/>
                </a:solidFill>
                <a:latin typeface="Dosis"/>
                <a:ea typeface="Dosis"/>
                <a:cs typeface="Dosis"/>
                <a:sym typeface="Dosis"/>
              </a:rPr>
              <a:t> for real-time schemas. Dramatically maintain clicks-and-mortar solutions without functional solutions.</a:t>
            </a:r>
            <a:endParaRPr sz="1000" dirty="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dirty="0">
                <a:solidFill>
                  <a:srgbClr val="295269"/>
                </a:solidFill>
                <a:latin typeface="Dosis"/>
                <a:ea typeface="Dosis"/>
                <a:cs typeface="Dosis"/>
                <a:sym typeface="Dosis"/>
              </a:rPr>
              <a:t>Efficiently unleash cross-media information without cross-media value. </a:t>
            </a:r>
            <a:r>
              <a:rPr lang="en" sz="1100" b="0" i="0" u="none" strike="noStrike" cap="none" dirty="0">
                <a:solidFill>
                  <a:srgbClr val="FA726E"/>
                </a:solidFill>
                <a:latin typeface="Dosis"/>
                <a:ea typeface="Dosis"/>
                <a:cs typeface="Dosis"/>
                <a:sym typeface="Dosis"/>
              </a:rPr>
              <a:t>Quickly maximize timely</a:t>
            </a:r>
            <a:r>
              <a:rPr lang="en" sz="1100" b="0" i="0" u="none" strike="noStrike" cap="none" dirty="0">
                <a:solidFill>
                  <a:srgbClr val="295269"/>
                </a:solidFill>
                <a:latin typeface="Dosis"/>
                <a:ea typeface="Dosis"/>
                <a:cs typeface="Dosis"/>
                <a:sym typeface="Dosis"/>
              </a:rPr>
              <a:t> deliverables for real-time schemas. Dramatically maintain clicks-and-mortar solutions without functional solutions</a:t>
            </a:r>
            <a:r>
              <a:rPr lang="en" sz="1100" dirty="0">
                <a:solidFill>
                  <a:srgbClr val="295269"/>
                </a:solidFill>
                <a:latin typeface="Dosis"/>
                <a:ea typeface="Dosis"/>
                <a:cs typeface="Dosis"/>
                <a:sym typeface="Dosis"/>
              </a:rPr>
              <a:t> for real-time schemas. Dramatically maintain clicks-and-mortar solutions without functional solutions.</a:t>
            </a:r>
            <a:endParaRPr sz="1000" dirty="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dirty="0">
                <a:solidFill>
                  <a:srgbClr val="295269"/>
                </a:solidFill>
                <a:latin typeface="Dosis"/>
                <a:ea typeface="Dosis"/>
                <a:cs typeface="Dosis"/>
                <a:sym typeface="Dosis"/>
              </a:rPr>
              <a:t>Key statement goes here with </a:t>
            </a:r>
            <a:r>
              <a:rPr lang="en" sz="2800" i="0" u="none" strike="noStrike" cap="none" dirty="0">
                <a:solidFill>
                  <a:srgbClr val="FA726E"/>
                </a:solidFill>
                <a:latin typeface="Dosis"/>
                <a:ea typeface="Dosis"/>
                <a:cs typeface="Dosis"/>
                <a:sym typeface="Dosis"/>
              </a:rPr>
              <a:t>highlights</a:t>
            </a:r>
            <a:r>
              <a:rPr lang="en" sz="2800" i="0" u="none" strike="noStrike" cap="none" dirty="0">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dirty="0">
                <a:solidFill>
                  <a:srgbClr val="295269"/>
                </a:solidFill>
                <a:latin typeface="Dosis"/>
                <a:ea typeface="Dosis"/>
                <a:cs typeface="Dosis"/>
                <a:sym typeface="Dosis"/>
              </a:rPr>
              <a:t>Efficiently unleash cross-media information without cross-media value. </a:t>
            </a:r>
            <a:r>
              <a:rPr lang="en" sz="1100" b="0" i="0" u="none" strike="noStrike" cap="none" dirty="0">
                <a:solidFill>
                  <a:srgbClr val="FA726E"/>
                </a:solidFill>
                <a:latin typeface="Dosis"/>
                <a:ea typeface="Dosis"/>
                <a:cs typeface="Dosis"/>
                <a:sym typeface="Dosis"/>
              </a:rPr>
              <a:t>Quickly maximize timely</a:t>
            </a:r>
            <a:r>
              <a:rPr lang="en" sz="1100" b="0" i="0" u="none" strike="noStrike" cap="none" dirty="0">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dirty="0">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dirty="0">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dirty="0">
                <a:solidFill>
                  <a:srgbClr val="FA726E"/>
                </a:solidFill>
                <a:latin typeface="Dosis"/>
                <a:ea typeface="Dosis"/>
                <a:cs typeface="Dosis"/>
                <a:sym typeface="Dosis"/>
              </a:rPr>
              <a:t>deliverables for real-time</a:t>
            </a:r>
            <a:r>
              <a:rPr lang="en" sz="1100" b="0" i="0" u="none" strike="noStrike" cap="none" dirty="0">
                <a:solidFill>
                  <a:srgbClr val="295269"/>
                </a:solidFill>
                <a:latin typeface="Dosis"/>
                <a:ea typeface="Dosis"/>
                <a:cs typeface="Dosis"/>
                <a:sym typeface="Dosis"/>
              </a:rPr>
              <a:t> schemas. Dramatically maintain clicks-and-mortar solutions without functional solutions.</a:t>
            </a:r>
            <a:endParaRPr sz="1000" dirty="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dirty="0">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dirty="0">
                <a:solidFill>
                  <a:srgbClr val="295269"/>
                </a:solidFill>
                <a:latin typeface="Dosis"/>
                <a:ea typeface="Dosis"/>
                <a:cs typeface="Dosis"/>
                <a:sym typeface="Dosis"/>
              </a:rPr>
              <a:t>Efficiently </a:t>
            </a:r>
            <a:r>
              <a:rPr lang="en" sz="1100" b="0" i="0" u="none" strike="noStrike" cap="none" dirty="0">
                <a:solidFill>
                  <a:srgbClr val="FA726E"/>
                </a:solidFill>
                <a:latin typeface="Dosis"/>
                <a:ea typeface="Dosis"/>
                <a:cs typeface="Dosis"/>
                <a:sym typeface="Dosis"/>
              </a:rPr>
              <a:t>unleash</a:t>
            </a:r>
            <a:r>
              <a:rPr lang="en" sz="1100" b="0" i="0" u="none" strike="noStrike" cap="none" dirty="0">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dirty="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dirty="0">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dirty="0">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dirty="0">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dirty="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dirty="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dirty="0">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dirty="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dirty="0">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dirty="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dirty="0">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dirty="0">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dirty="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dirty="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dirty="0">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dirty="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dirty="0">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dirty="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dirty="0">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dirty="0">
                <a:solidFill>
                  <a:srgbClr val="295269"/>
                </a:solidFill>
                <a:latin typeface="Dosis"/>
                <a:ea typeface="Dosis"/>
                <a:cs typeface="Dosis"/>
                <a:sym typeface="Dosis"/>
              </a:rPr>
              <a:t>Model A</a:t>
            </a:r>
            <a:endParaRPr dirty="0">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dirty="0">
                <a:solidFill>
                  <a:srgbClr val="295269"/>
                </a:solidFill>
                <a:latin typeface="Dosis"/>
                <a:ea typeface="Dosis"/>
                <a:cs typeface="Dosis"/>
                <a:sym typeface="Dosis"/>
              </a:rPr>
              <a:t>Model B</a:t>
            </a:r>
            <a:endParaRPr dirty="0">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dirty="0">
                <a:solidFill>
                  <a:srgbClr val="295269"/>
                </a:solidFill>
                <a:latin typeface="Dosis"/>
                <a:ea typeface="Dosis"/>
                <a:cs typeface="Dosis"/>
                <a:sym typeface="Dosis"/>
              </a:rPr>
              <a:t>Model D</a:t>
            </a:r>
            <a:endParaRPr dirty="0">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dirty="0">
                <a:solidFill>
                  <a:srgbClr val="295269"/>
                </a:solidFill>
                <a:latin typeface="Dosis"/>
                <a:ea typeface="Dosis"/>
                <a:cs typeface="Dosis"/>
                <a:sym typeface="Dosis"/>
              </a:rPr>
              <a:t>Model C</a:t>
            </a:r>
            <a:endParaRPr dirty="0">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dirty="0">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dirty="0">
                <a:solidFill>
                  <a:srgbClr val="295269"/>
                </a:solidFill>
                <a:latin typeface="Dosis"/>
                <a:ea typeface="Dosis"/>
                <a:cs typeface="Dosis"/>
                <a:sym typeface="Dosis"/>
              </a:rPr>
              <a:t>Efficiently unleash cross-media information without cross-media value. </a:t>
            </a:r>
            <a:r>
              <a:rPr lang="en" sz="1100" b="0" i="0" u="none" strike="noStrike" cap="none" dirty="0">
                <a:solidFill>
                  <a:srgbClr val="FA726E"/>
                </a:solidFill>
                <a:latin typeface="Dosis"/>
                <a:ea typeface="Dosis"/>
                <a:cs typeface="Dosis"/>
                <a:sym typeface="Dosis"/>
              </a:rPr>
              <a:t>Quickly maximize timely</a:t>
            </a:r>
            <a:r>
              <a:rPr lang="en" sz="1100" b="0" i="0" u="none" strike="noStrike" cap="none" dirty="0">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dirty="0">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dirty="0">
                <a:solidFill>
                  <a:srgbClr val="295269"/>
                </a:solidFill>
                <a:latin typeface="Dosis"/>
                <a:ea typeface="Dosis"/>
                <a:cs typeface="Dosis"/>
                <a:sym typeface="Dosis"/>
              </a:rPr>
              <a:t>Efficiently unleash cross-media information without cross-media value. </a:t>
            </a:r>
            <a:r>
              <a:rPr lang="en" sz="1100" b="0" i="0" u="none" strike="noStrike" cap="none" dirty="0">
                <a:solidFill>
                  <a:srgbClr val="FA726E"/>
                </a:solidFill>
                <a:latin typeface="Dosis"/>
                <a:ea typeface="Dosis"/>
                <a:cs typeface="Dosis"/>
                <a:sym typeface="Dosis"/>
              </a:rPr>
              <a:t>Quickly maximize timely</a:t>
            </a:r>
            <a:r>
              <a:rPr lang="en" sz="1100" b="0" i="0" u="none" strike="noStrike" cap="none" dirty="0">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dirty="0">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dirty="0">
                <a:solidFill>
                  <a:srgbClr val="295269"/>
                </a:solidFill>
                <a:latin typeface="Dosis"/>
                <a:ea typeface="Dosis"/>
                <a:cs typeface="Dosis"/>
                <a:sym typeface="Dosis"/>
              </a:rPr>
              <a:t>Efficiently unleash cross-media information without cross-media value. </a:t>
            </a:r>
            <a:r>
              <a:rPr lang="en" sz="1100" b="0" i="0" u="none" strike="noStrike" cap="none" dirty="0">
                <a:solidFill>
                  <a:srgbClr val="FA726E"/>
                </a:solidFill>
                <a:latin typeface="Dosis"/>
                <a:ea typeface="Dosis"/>
                <a:cs typeface="Dosis"/>
                <a:sym typeface="Dosis"/>
              </a:rPr>
              <a:t>Quickly maximize timely</a:t>
            </a:r>
            <a:r>
              <a:rPr lang="en" sz="1100" b="0" i="0" u="none" strike="noStrike" cap="none" dirty="0">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dirty="0">
                <a:solidFill>
                  <a:srgbClr val="204056"/>
                </a:solidFill>
                <a:latin typeface="Dosis"/>
                <a:ea typeface="Dosis"/>
                <a:cs typeface="Dosis"/>
                <a:sym typeface="Dosis"/>
              </a:rPr>
              <a:t>Title, could be longer or more wordy</a:t>
            </a:r>
            <a:endParaRPr sz="2800" dirty="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dirty="0">
                <a:solidFill>
                  <a:srgbClr val="204056"/>
                </a:solidFill>
                <a:latin typeface="Dosis"/>
                <a:ea typeface="Dosis"/>
                <a:cs typeface="Dosis"/>
                <a:sym typeface="Dosis"/>
              </a:rPr>
              <a:t>Commentary</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dirty="0">
                <a:solidFill>
                  <a:srgbClr val="204056"/>
                </a:solidFill>
                <a:latin typeface="Dosis"/>
                <a:ea typeface="Dosis"/>
                <a:cs typeface="Dosis"/>
                <a:sym typeface="Dosis"/>
              </a:rPr>
              <a:t>Lorem ipsum dolor sit </a:t>
            </a:r>
            <a:r>
              <a:rPr lang="en" sz="1100" dirty="0" err="1">
                <a:solidFill>
                  <a:srgbClr val="204056"/>
                </a:solidFill>
                <a:latin typeface="Dosis"/>
                <a:ea typeface="Dosis"/>
                <a:cs typeface="Dosis"/>
                <a:sym typeface="Dosis"/>
              </a:rPr>
              <a:t>amet</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consectetur</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adipiscing</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elit</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Proin</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auctor</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odio</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eu</a:t>
            </a:r>
            <a:r>
              <a:rPr lang="en" sz="1100" dirty="0">
                <a:solidFill>
                  <a:srgbClr val="204056"/>
                </a:solidFill>
                <a:latin typeface="Dosis"/>
                <a:ea typeface="Dosis"/>
                <a:cs typeface="Dosis"/>
                <a:sym typeface="Dosis"/>
              </a:rPr>
              <a:t> ante </a:t>
            </a:r>
            <a:r>
              <a:rPr lang="en" sz="1100" dirty="0" err="1">
                <a:solidFill>
                  <a:srgbClr val="204056"/>
                </a:solidFill>
                <a:latin typeface="Dosis"/>
                <a:ea typeface="Dosis"/>
                <a:cs typeface="Dosis"/>
                <a:sym typeface="Dosis"/>
              </a:rPr>
              <a:t>egestas</a:t>
            </a:r>
            <a:r>
              <a:rPr lang="en" sz="1100" dirty="0">
                <a:solidFill>
                  <a:srgbClr val="204056"/>
                </a:solidFill>
                <a:latin typeface="Dosis"/>
                <a:ea typeface="Dosis"/>
                <a:cs typeface="Dosis"/>
                <a:sym typeface="Dosis"/>
              </a:rPr>
              <a:t> convallis. </a:t>
            </a:r>
            <a:r>
              <a:rPr lang="en" sz="1100" dirty="0" err="1">
                <a:solidFill>
                  <a:srgbClr val="204056"/>
                </a:solidFill>
                <a:latin typeface="Dosis"/>
                <a:ea typeface="Dosis"/>
                <a:cs typeface="Dosis"/>
                <a:sym typeface="Dosis"/>
              </a:rPr>
              <a:t>Etiam</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neque</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justo</a:t>
            </a:r>
            <a:r>
              <a:rPr lang="en" sz="1100" dirty="0">
                <a:solidFill>
                  <a:srgbClr val="204056"/>
                </a:solidFill>
                <a:latin typeface="Dosis"/>
                <a:ea typeface="Dosis"/>
                <a:cs typeface="Dosis"/>
                <a:sym typeface="Dosis"/>
              </a:rPr>
              <a:t>.</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dirty="0">
                <a:solidFill>
                  <a:srgbClr val="204056"/>
                </a:solidFill>
                <a:latin typeface="Dosis"/>
                <a:ea typeface="Dosis"/>
                <a:cs typeface="Dosis"/>
                <a:sym typeface="Dosis"/>
              </a:rPr>
              <a:t>Trends</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dirty="0">
                <a:solidFill>
                  <a:srgbClr val="204056"/>
                </a:solidFill>
                <a:latin typeface="Dosis"/>
                <a:ea typeface="Dosis"/>
                <a:cs typeface="Dosis"/>
                <a:sym typeface="Dosis"/>
              </a:rPr>
              <a:t>Lorem ipsum dolor sit </a:t>
            </a:r>
            <a:r>
              <a:rPr lang="en" sz="1100" dirty="0" err="1">
                <a:solidFill>
                  <a:srgbClr val="204056"/>
                </a:solidFill>
                <a:latin typeface="Dosis"/>
                <a:ea typeface="Dosis"/>
                <a:cs typeface="Dosis"/>
                <a:sym typeface="Dosis"/>
              </a:rPr>
              <a:t>amet</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consectetur</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adipiscing</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elit</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Proin</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auctor</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odio</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eu</a:t>
            </a:r>
            <a:r>
              <a:rPr lang="en" sz="1100" dirty="0">
                <a:solidFill>
                  <a:srgbClr val="204056"/>
                </a:solidFill>
                <a:latin typeface="Dosis"/>
                <a:ea typeface="Dosis"/>
                <a:cs typeface="Dosis"/>
                <a:sym typeface="Dosis"/>
              </a:rPr>
              <a:t> ante </a:t>
            </a:r>
            <a:r>
              <a:rPr lang="en" sz="1100" dirty="0" err="1">
                <a:solidFill>
                  <a:srgbClr val="204056"/>
                </a:solidFill>
                <a:latin typeface="Dosis"/>
                <a:ea typeface="Dosis"/>
                <a:cs typeface="Dosis"/>
                <a:sym typeface="Dosis"/>
              </a:rPr>
              <a:t>egestas</a:t>
            </a:r>
            <a:r>
              <a:rPr lang="en" sz="1100" dirty="0">
                <a:solidFill>
                  <a:srgbClr val="204056"/>
                </a:solidFill>
                <a:latin typeface="Dosis"/>
                <a:ea typeface="Dosis"/>
                <a:cs typeface="Dosis"/>
                <a:sym typeface="Dosis"/>
              </a:rPr>
              <a:t> convallis. </a:t>
            </a:r>
            <a:r>
              <a:rPr lang="en" sz="1100" dirty="0" err="1">
                <a:solidFill>
                  <a:srgbClr val="204056"/>
                </a:solidFill>
                <a:latin typeface="Dosis"/>
                <a:ea typeface="Dosis"/>
                <a:cs typeface="Dosis"/>
                <a:sym typeface="Dosis"/>
              </a:rPr>
              <a:t>Etiam</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neque</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justo</a:t>
            </a:r>
            <a:r>
              <a:rPr lang="en" sz="1100" dirty="0">
                <a:solidFill>
                  <a:srgbClr val="204056"/>
                </a:solidFill>
                <a:latin typeface="Dosis"/>
                <a:ea typeface="Dosis"/>
                <a:cs typeface="Dosis"/>
                <a:sym typeface="Dosis"/>
              </a:rPr>
              <a:t>.</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dirty="0">
                <a:solidFill>
                  <a:srgbClr val="204056"/>
                </a:solidFill>
                <a:latin typeface="Dosis"/>
                <a:ea typeface="Dosis"/>
                <a:cs typeface="Dosis"/>
                <a:sym typeface="Dosis"/>
              </a:rPr>
              <a:t>Key Findings</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dirty="0">
                <a:solidFill>
                  <a:srgbClr val="204056"/>
                </a:solidFill>
                <a:latin typeface="Dosis"/>
                <a:ea typeface="Dosis"/>
                <a:cs typeface="Dosis"/>
                <a:sym typeface="Dosis"/>
              </a:rPr>
              <a:t>Lorem ipsum dolor sit </a:t>
            </a:r>
            <a:r>
              <a:rPr lang="en" sz="1100" dirty="0" err="1">
                <a:solidFill>
                  <a:srgbClr val="204056"/>
                </a:solidFill>
                <a:latin typeface="Dosis"/>
                <a:ea typeface="Dosis"/>
                <a:cs typeface="Dosis"/>
                <a:sym typeface="Dosis"/>
              </a:rPr>
              <a:t>amet</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consectetur</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adipiscing</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elit</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Proin</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auctor</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odio</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eu</a:t>
            </a:r>
            <a:r>
              <a:rPr lang="en" sz="1100" dirty="0">
                <a:solidFill>
                  <a:srgbClr val="204056"/>
                </a:solidFill>
                <a:latin typeface="Dosis"/>
                <a:ea typeface="Dosis"/>
                <a:cs typeface="Dosis"/>
                <a:sym typeface="Dosis"/>
              </a:rPr>
              <a:t> ante </a:t>
            </a:r>
            <a:r>
              <a:rPr lang="en" sz="1100" dirty="0" err="1">
                <a:solidFill>
                  <a:srgbClr val="204056"/>
                </a:solidFill>
                <a:latin typeface="Dosis"/>
                <a:ea typeface="Dosis"/>
                <a:cs typeface="Dosis"/>
                <a:sym typeface="Dosis"/>
              </a:rPr>
              <a:t>egestas</a:t>
            </a:r>
            <a:r>
              <a:rPr lang="en" sz="1100" dirty="0">
                <a:solidFill>
                  <a:srgbClr val="204056"/>
                </a:solidFill>
                <a:latin typeface="Dosis"/>
                <a:ea typeface="Dosis"/>
                <a:cs typeface="Dosis"/>
                <a:sym typeface="Dosis"/>
              </a:rPr>
              <a:t> convallis. </a:t>
            </a:r>
            <a:r>
              <a:rPr lang="en" sz="1100" dirty="0" err="1">
                <a:solidFill>
                  <a:srgbClr val="204056"/>
                </a:solidFill>
                <a:latin typeface="Dosis"/>
                <a:ea typeface="Dosis"/>
                <a:cs typeface="Dosis"/>
                <a:sym typeface="Dosis"/>
              </a:rPr>
              <a:t>Etiam</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neque</a:t>
            </a:r>
            <a:r>
              <a:rPr lang="en" sz="1100" dirty="0">
                <a:solidFill>
                  <a:srgbClr val="204056"/>
                </a:solidFill>
                <a:latin typeface="Dosis"/>
                <a:ea typeface="Dosis"/>
                <a:cs typeface="Dosis"/>
                <a:sym typeface="Dosis"/>
              </a:rPr>
              <a:t> </a:t>
            </a:r>
            <a:r>
              <a:rPr lang="en" sz="1100" dirty="0" err="1">
                <a:solidFill>
                  <a:srgbClr val="204056"/>
                </a:solidFill>
                <a:latin typeface="Dosis"/>
                <a:ea typeface="Dosis"/>
                <a:cs typeface="Dosis"/>
                <a:sym typeface="Dosis"/>
              </a:rPr>
              <a:t>justo</a:t>
            </a:r>
            <a:r>
              <a:rPr lang="en" sz="1100" dirty="0">
                <a:solidFill>
                  <a:srgbClr val="204056"/>
                </a:solidFill>
                <a:latin typeface="Dosis"/>
                <a:ea typeface="Dosis"/>
                <a:cs typeface="Dosis"/>
                <a:sym typeface="Dosis"/>
              </a:rPr>
              <a:t>.</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dirty="0">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Cool TShirts</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Shannon Inglesby</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December 10th, 2018</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2.3 Visitors who make a purchase</a:t>
            </a:r>
          </a:p>
        </p:txBody>
      </p:sp>
      <p:sp>
        <p:nvSpPr>
          <p:cNvPr id="323" name="Shape 323"/>
          <p:cNvSpPr txBox="1"/>
          <p:nvPr/>
        </p:nvSpPr>
        <p:spPr>
          <a:xfrm>
            <a:off x="4788886" y="1405606"/>
            <a:ext cx="4043414" cy="1568569"/>
          </a:xfrm>
          <a:prstGeom prst="rect">
            <a:avLst/>
          </a:prstGeom>
          <a:solidFill>
            <a:srgbClr val="D9D9D9"/>
          </a:solidFill>
          <a:ln>
            <a:noFill/>
          </a:ln>
        </p:spPr>
        <p:txBody>
          <a:bodyPr spcFirstLastPara="1" wrap="square" lIns="91425" tIns="91425" rIns="91425" bIns="91425" anchor="t" anchorCtr="0">
            <a:noAutofit/>
          </a:bodyPr>
          <a:lstStyle/>
          <a:p>
            <a:r>
              <a:rPr lang="en-GB" sz="1000" dirty="0">
                <a:latin typeface="Courier New" panose="02070309020205020404" pitchFamily="49" charset="0"/>
                <a:cs typeface="Courier New" panose="02070309020205020404" pitchFamily="49" charset="0"/>
              </a:rPr>
              <a:t>SELECT COUNT(DISTINCT user_id)</a:t>
            </a:r>
          </a:p>
          <a:p>
            <a:r>
              <a:rPr lang="en-GB" sz="1000" dirty="0">
                <a:latin typeface="Courier New" panose="02070309020205020404" pitchFamily="49" charset="0"/>
                <a:cs typeface="Courier New" panose="02070309020205020404" pitchFamily="49" charset="0"/>
              </a:rPr>
              <a:t>FROM page_visits</a:t>
            </a:r>
          </a:p>
          <a:p>
            <a:r>
              <a:rPr lang="en-GB" sz="1000" dirty="0">
                <a:latin typeface="Courier New" panose="02070309020205020404" pitchFamily="49" charset="0"/>
                <a:cs typeface="Courier New" panose="02070309020205020404" pitchFamily="49" charset="0"/>
              </a:rPr>
              <a:t>WHERE page_name = '4 - purchase';</a:t>
            </a:r>
            <a:endParaRPr sz="1000" dirty="0">
              <a:latin typeface="Courier New"/>
              <a:ea typeface="Courier New"/>
              <a:cs typeface="Courier New"/>
              <a:sym typeface="Courier New"/>
            </a:endParaRPr>
          </a:p>
        </p:txBody>
      </p:sp>
      <p:sp>
        <p:nvSpPr>
          <p:cNvPr id="324" name="Shape 324"/>
          <p:cNvSpPr txBox="1"/>
          <p:nvPr/>
        </p:nvSpPr>
        <p:spPr>
          <a:xfrm>
            <a:off x="177975" y="1405606"/>
            <a:ext cx="4539940" cy="84670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1"/>
            <a:r>
              <a:rPr lang="en-GB" b="1" dirty="0"/>
              <a:t>361</a:t>
            </a:r>
            <a:r>
              <a:rPr lang="en-GB" dirty="0"/>
              <a:t> distinct visitors make a purchase, which can be identified by counting the number of distinct users who visit the purchase page. </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0FB66156-C6EA-3447-B4CF-B033AD95E746}"/>
              </a:ext>
            </a:extLst>
          </p:cNvPr>
          <p:cNvGraphicFramePr>
            <a:graphicFrameLocks noGrp="1"/>
          </p:cNvGraphicFramePr>
          <p:nvPr>
            <p:extLst>
              <p:ext uri="{D42A27DB-BD31-4B8C-83A1-F6EECF244321}">
                <p14:modId xmlns:p14="http://schemas.microsoft.com/office/powerpoint/2010/main" val="871009491"/>
              </p:ext>
            </p:extLst>
          </p:nvPr>
        </p:nvGraphicFramePr>
        <p:xfrm>
          <a:off x="177975" y="2364575"/>
          <a:ext cx="4539940" cy="609600"/>
        </p:xfrm>
        <a:graphic>
          <a:graphicData uri="http://schemas.openxmlformats.org/drawingml/2006/table">
            <a:tbl>
              <a:tblPr/>
              <a:tblGrid>
                <a:gridCol w="4539940">
                  <a:extLst>
                    <a:ext uri="{9D8B030D-6E8A-4147-A177-3AD203B41FA5}">
                      <a16:colId xmlns:a16="http://schemas.microsoft.com/office/drawing/2014/main" val="820279573"/>
                    </a:ext>
                  </a:extLst>
                </a:gridCol>
              </a:tblGrid>
              <a:tr h="0">
                <a:tc>
                  <a:txBody>
                    <a:bodyPr/>
                    <a:lstStyle/>
                    <a:p>
                      <a:pPr algn="ctr"/>
                      <a:r>
                        <a:rPr lang="en-US" dirty="0">
                          <a:solidFill>
                            <a:schemeClr val="bg1"/>
                          </a:solidFill>
                          <a:effectLst/>
                        </a:rPr>
                        <a:t>COUNT(DISTINCT user_id)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100309199"/>
                  </a:ext>
                </a:extLst>
              </a:tr>
              <a:tr h="0">
                <a:tc>
                  <a:txBody>
                    <a:bodyPr/>
                    <a:lstStyle/>
                    <a:p>
                      <a:pPr algn="ctr"/>
                      <a:r>
                        <a:rPr lang="en-US" dirty="0">
                          <a:solidFill>
                            <a:schemeClr val="bg1"/>
                          </a:solidFill>
                          <a:effectLst/>
                        </a:rPr>
                        <a:t>361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2002611322"/>
                  </a:ext>
                </a:extLst>
              </a:tr>
            </a:tbl>
          </a:graphicData>
        </a:graphic>
      </p:graphicFrame>
    </p:spTree>
    <p:extLst>
      <p:ext uri="{BB962C8B-B14F-4D97-AF65-F5344CB8AC3E}">
        <p14:creationId xmlns:p14="http://schemas.microsoft.com/office/powerpoint/2010/main" val="4231187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2.4 Last touch attribution from the ”Purchase” page</a:t>
            </a:r>
          </a:p>
        </p:txBody>
      </p:sp>
      <p:sp>
        <p:nvSpPr>
          <p:cNvPr id="323" name="Shape 323"/>
          <p:cNvSpPr txBox="1"/>
          <p:nvPr/>
        </p:nvSpPr>
        <p:spPr>
          <a:xfrm>
            <a:off x="5621154" y="1201324"/>
            <a:ext cx="3211146" cy="3765311"/>
          </a:xfrm>
          <a:prstGeom prst="rect">
            <a:avLst/>
          </a:prstGeom>
          <a:solidFill>
            <a:srgbClr val="D9D9D9"/>
          </a:solidFill>
          <a:ln>
            <a:noFill/>
          </a:ln>
        </p:spPr>
        <p:txBody>
          <a:bodyPr spcFirstLastPara="1" wrap="square" lIns="91425" tIns="91425" rIns="91425" bIns="91425" anchor="t" anchorCtr="0">
            <a:noAutofit/>
          </a:bodyPr>
          <a:lstStyle/>
          <a:p>
            <a:r>
              <a:rPr lang="en-GB" sz="1000" dirty="0">
                <a:latin typeface="Courier New" panose="02070309020205020404" pitchFamily="49" charset="0"/>
                <a:cs typeface="Courier New" panose="02070309020205020404" pitchFamily="49" charset="0"/>
              </a:rPr>
              <a:t>WITH last_touch AS(</a:t>
            </a:r>
          </a:p>
          <a:p>
            <a:r>
              <a:rPr lang="en-GB" sz="1000" dirty="0">
                <a:latin typeface="Courier New" panose="02070309020205020404" pitchFamily="49" charset="0"/>
                <a:cs typeface="Courier New" panose="02070309020205020404" pitchFamily="49" charset="0"/>
              </a:rPr>
              <a:t>  SELECT user_id,</a:t>
            </a:r>
          </a:p>
          <a:p>
            <a:r>
              <a:rPr lang="en-GB" sz="1000" dirty="0">
                <a:latin typeface="Courier New" panose="02070309020205020404" pitchFamily="49" charset="0"/>
                <a:cs typeface="Courier New" panose="02070309020205020404" pitchFamily="49" charset="0"/>
              </a:rPr>
              <a:t>        MAX(timestamp) as last_touch_at</a:t>
            </a:r>
          </a:p>
          <a:p>
            <a:r>
              <a:rPr lang="en-GB" sz="1000" dirty="0">
                <a:latin typeface="Courier New" panose="02070309020205020404" pitchFamily="49" charset="0"/>
                <a:cs typeface="Courier New" panose="02070309020205020404" pitchFamily="49" charset="0"/>
              </a:rPr>
              <a:t>    FROM page_visits</a:t>
            </a:r>
          </a:p>
          <a:p>
            <a:r>
              <a:rPr lang="en-GB" sz="1000" dirty="0">
                <a:latin typeface="Courier New" panose="02070309020205020404" pitchFamily="49" charset="0"/>
                <a:cs typeface="Courier New" panose="02070309020205020404" pitchFamily="49" charset="0"/>
              </a:rPr>
              <a:t>  WHERE page_name = '4 - purchase'</a:t>
            </a:r>
          </a:p>
          <a:p>
            <a:r>
              <a:rPr lang="en-GB" sz="1000" dirty="0">
                <a:latin typeface="Courier New" panose="02070309020205020404" pitchFamily="49" charset="0"/>
                <a:cs typeface="Courier New" panose="02070309020205020404" pitchFamily="49" charset="0"/>
              </a:rPr>
              <a:t>    GROUP BY user_id),</a:t>
            </a:r>
          </a:p>
          <a:p>
            <a:r>
              <a:rPr lang="en-GB" sz="1000" dirty="0">
                <a:latin typeface="Courier New" panose="02070309020205020404" pitchFamily="49" charset="0"/>
                <a:cs typeface="Courier New" panose="02070309020205020404" pitchFamily="49" charset="0"/>
              </a:rPr>
              <a:t>lt_attr AS (</a:t>
            </a:r>
          </a:p>
          <a:p>
            <a:r>
              <a:rPr lang="en-GB" sz="1000" dirty="0">
                <a:latin typeface="Courier New" panose="02070309020205020404" pitchFamily="49" charset="0"/>
                <a:cs typeface="Courier New" panose="02070309020205020404" pitchFamily="49" charset="0"/>
              </a:rPr>
              <a:t>  SELECT lt.user_id,</a:t>
            </a:r>
          </a:p>
          <a:p>
            <a:r>
              <a:rPr lang="en-GB" sz="1000" dirty="0">
                <a:latin typeface="Courier New" panose="02070309020205020404" pitchFamily="49" charset="0"/>
                <a:cs typeface="Courier New" panose="02070309020205020404" pitchFamily="49" charset="0"/>
              </a:rPr>
              <a:t>         lt.last_touch_at,</a:t>
            </a:r>
          </a:p>
          <a:p>
            <a:r>
              <a:rPr lang="en-GB" sz="1000" dirty="0">
                <a:latin typeface="Courier New" panose="02070309020205020404" pitchFamily="49" charset="0"/>
                <a:cs typeface="Courier New" panose="02070309020205020404" pitchFamily="49" charset="0"/>
              </a:rPr>
              <a:t>         pv.utm_source,</a:t>
            </a:r>
          </a:p>
          <a:p>
            <a:r>
              <a:rPr lang="en-GB" sz="1000" dirty="0">
                <a:latin typeface="Courier New" panose="02070309020205020404" pitchFamily="49" charset="0"/>
                <a:cs typeface="Courier New" panose="02070309020205020404" pitchFamily="49" charset="0"/>
              </a:rPr>
              <a:t>         pv.utm_campaign,</a:t>
            </a:r>
          </a:p>
          <a:p>
            <a:r>
              <a:rPr lang="en-GB" sz="1000" dirty="0">
                <a:latin typeface="Courier New" panose="02070309020205020404" pitchFamily="49" charset="0"/>
                <a:cs typeface="Courier New" panose="02070309020205020404" pitchFamily="49" charset="0"/>
              </a:rPr>
              <a:t>         pv.page_name</a:t>
            </a:r>
          </a:p>
          <a:p>
            <a:r>
              <a:rPr lang="en-GB" sz="1000" dirty="0">
                <a:latin typeface="Courier New" panose="02070309020205020404" pitchFamily="49" charset="0"/>
                <a:cs typeface="Courier New" panose="02070309020205020404" pitchFamily="49" charset="0"/>
              </a:rPr>
              <a:t>  FROM last_touch lt</a:t>
            </a:r>
          </a:p>
          <a:p>
            <a:r>
              <a:rPr lang="en-GB" sz="1000" dirty="0">
                <a:latin typeface="Courier New" panose="02070309020205020404" pitchFamily="49" charset="0"/>
                <a:cs typeface="Courier New" panose="02070309020205020404" pitchFamily="49" charset="0"/>
              </a:rPr>
              <a:t>  JOIN page_visits pv</a:t>
            </a:r>
          </a:p>
          <a:p>
            <a:r>
              <a:rPr lang="en-GB" sz="1000" dirty="0">
                <a:latin typeface="Courier New" panose="02070309020205020404" pitchFamily="49" charset="0"/>
                <a:cs typeface="Courier New" panose="02070309020205020404" pitchFamily="49" charset="0"/>
              </a:rPr>
              <a:t>    ON lt.user_id = pv.user_id</a:t>
            </a:r>
          </a:p>
          <a:p>
            <a:r>
              <a:rPr lang="en-GB" sz="1000" dirty="0">
                <a:latin typeface="Courier New" panose="02070309020205020404" pitchFamily="49" charset="0"/>
                <a:cs typeface="Courier New" panose="02070309020205020404" pitchFamily="49" charset="0"/>
              </a:rPr>
              <a:t>    AND lt.last_touch_at = pv.timestamp</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SELECT lt_attr.utm_source,</a:t>
            </a:r>
          </a:p>
          <a:p>
            <a:r>
              <a:rPr lang="en-GB" sz="1000" dirty="0">
                <a:latin typeface="Courier New" panose="02070309020205020404" pitchFamily="49" charset="0"/>
                <a:cs typeface="Courier New" panose="02070309020205020404" pitchFamily="49" charset="0"/>
              </a:rPr>
              <a:t>       lt_attr.utm_campaign,</a:t>
            </a:r>
          </a:p>
          <a:p>
            <a:r>
              <a:rPr lang="en-GB" sz="1000" dirty="0">
                <a:latin typeface="Courier New" panose="02070309020205020404" pitchFamily="49" charset="0"/>
                <a:cs typeface="Courier New" panose="02070309020205020404" pitchFamily="49" charset="0"/>
              </a:rPr>
              <a:t>       COUNT(*)</a:t>
            </a:r>
          </a:p>
          <a:p>
            <a:r>
              <a:rPr lang="en-GB" sz="1000" dirty="0">
                <a:latin typeface="Courier New" panose="02070309020205020404" pitchFamily="49" charset="0"/>
                <a:cs typeface="Courier New" panose="02070309020205020404" pitchFamily="49" charset="0"/>
              </a:rPr>
              <a:t>FROM lt_attr</a:t>
            </a:r>
          </a:p>
          <a:p>
            <a:r>
              <a:rPr lang="en-GB" sz="1000" dirty="0">
                <a:latin typeface="Courier New" panose="02070309020205020404" pitchFamily="49" charset="0"/>
                <a:cs typeface="Courier New" panose="02070309020205020404" pitchFamily="49" charset="0"/>
              </a:rPr>
              <a:t>GROUP BY 1, 2</a:t>
            </a:r>
          </a:p>
          <a:p>
            <a:r>
              <a:rPr lang="en-GB" sz="1000" dirty="0">
                <a:latin typeface="Courier New" panose="02070309020205020404" pitchFamily="49" charset="0"/>
                <a:cs typeface="Courier New" panose="02070309020205020404" pitchFamily="49" charset="0"/>
              </a:rPr>
              <a:t>ORDER BY 3 DESC;</a:t>
            </a:r>
            <a:endParaRPr sz="1000" dirty="0">
              <a:latin typeface="Courier New"/>
              <a:ea typeface="Courier New"/>
              <a:cs typeface="Courier New"/>
              <a:sym typeface="Courier New"/>
            </a:endParaRPr>
          </a:p>
        </p:txBody>
      </p:sp>
      <p:sp>
        <p:nvSpPr>
          <p:cNvPr id="324" name="Shape 324"/>
          <p:cNvSpPr txBox="1"/>
          <p:nvPr/>
        </p:nvSpPr>
        <p:spPr>
          <a:xfrm>
            <a:off x="177975" y="1201325"/>
            <a:ext cx="5346927" cy="104819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1"/>
            <a:r>
              <a:rPr lang="en-GB" sz="1200" dirty="0"/>
              <a:t>The </a:t>
            </a:r>
            <a:r>
              <a:rPr lang="en-GB" sz="1200" b="1" dirty="0"/>
              <a:t>right column </a:t>
            </a:r>
            <a:r>
              <a:rPr lang="en-GB" sz="1200" dirty="0"/>
              <a:t>below displays how many </a:t>
            </a:r>
            <a:r>
              <a:rPr lang="en-GB" sz="1200" b="1" dirty="0"/>
              <a:t>last touches on the purchase page </a:t>
            </a:r>
            <a:r>
              <a:rPr lang="en-GB" sz="1200" dirty="0"/>
              <a:t>each campaign is responsible for. As shown, the “weekly newsletter” is responsible for the most last touches on the purchase page. This can be identified by isolating the maximum timestamp specifically on the purchase page, shown right. </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584CE93E-47B6-B049-A341-3F94753297E9}"/>
              </a:ext>
            </a:extLst>
          </p:cNvPr>
          <p:cNvGraphicFramePr>
            <a:graphicFrameLocks noGrp="1"/>
          </p:cNvGraphicFramePr>
          <p:nvPr>
            <p:extLst>
              <p:ext uri="{D42A27DB-BD31-4B8C-83A1-F6EECF244321}">
                <p14:modId xmlns:p14="http://schemas.microsoft.com/office/powerpoint/2010/main" val="2375113174"/>
              </p:ext>
            </p:extLst>
          </p:nvPr>
        </p:nvGraphicFramePr>
        <p:xfrm>
          <a:off x="177975" y="2249517"/>
          <a:ext cx="5346927" cy="2779298"/>
        </p:xfrm>
        <a:graphic>
          <a:graphicData uri="http://schemas.openxmlformats.org/drawingml/2006/table">
            <a:tbl>
              <a:tblPr/>
              <a:tblGrid>
                <a:gridCol w="1492165">
                  <a:extLst>
                    <a:ext uri="{9D8B030D-6E8A-4147-A177-3AD203B41FA5}">
                      <a16:colId xmlns:a16="http://schemas.microsoft.com/office/drawing/2014/main" val="3790849817"/>
                    </a:ext>
                  </a:extLst>
                </a:gridCol>
                <a:gridCol w="2639813">
                  <a:extLst>
                    <a:ext uri="{9D8B030D-6E8A-4147-A177-3AD203B41FA5}">
                      <a16:colId xmlns:a16="http://schemas.microsoft.com/office/drawing/2014/main" val="1220221131"/>
                    </a:ext>
                  </a:extLst>
                </a:gridCol>
                <a:gridCol w="1214949">
                  <a:extLst>
                    <a:ext uri="{9D8B030D-6E8A-4147-A177-3AD203B41FA5}">
                      <a16:colId xmlns:a16="http://schemas.microsoft.com/office/drawing/2014/main" val="4107156881"/>
                    </a:ext>
                  </a:extLst>
                </a:gridCol>
              </a:tblGrid>
              <a:tr h="504947">
                <a:tc>
                  <a:txBody>
                    <a:bodyPr/>
                    <a:lstStyle/>
                    <a:p>
                      <a:pPr algn="ctr"/>
                      <a:r>
                        <a:rPr lang="en-US" dirty="0">
                          <a:solidFill>
                            <a:schemeClr val="bg1"/>
                          </a:solidFill>
                          <a:effectLst/>
                        </a:rPr>
                        <a:t>lt_attr.utm_source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dirty="0">
                          <a:solidFill>
                            <a:schemeClr val="bg1"/>
                          </a:solidFill>
                          <a:effectLst/>
                        </a:rPr>
                        <a:t>lt_attr.utm_campaign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b="1" dirty="0">
                          <a:solidFill>
                            <a:schemeClr val="bg1"/>
                          </a:solidFill>
                          <a:effectLst/>
                        </a:rPr>
                        <a:t>COUNT(*)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480474617"/>
                  </a:ext>
                </a:extLst>
              </a:tr>
              <a:tr h="267325">
                <a:tc>
                  <a:txBody>
                    <a:bodyPr/>
                    <a:lstStyle/>
                    <a:p>
                      <a:pPr algn="ctr"/>
                      <a:r>
                        <a:rPr lang="en-US" sz="1200" dirty="0">
                          <a:solidFill>
                            <a:schemeClr val="bg1"/>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dirty="0">
                          <a:solidFill>
                            <a:schemeClr val="bg1"/>
                          </a:solidFill>
                          <a:effectLst/>
                        </a:rPr>
                        <a:t>weekly-newsletter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b="1" dirty="0">
                          <a:solidFill>
                            <a:schemeClr val="bg1"/>
                          </a:solidFill>
                          <a:effectLst/>
                        </a:rPr>
                        <a:t>115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797B2"/>
                    </a:solidFill>
                  </a:tcPr>
                </a:tc>
                <a:extLst>
                  <a:ext uri="{0D108BD9-81ED-4DB2-BD59-A6C34878D82A}">
                    <a16:rowId xmlns:a16="http://schemas.microsoft.com/office/drawing/2014/main" val="28520265"/>
                  </a:ext>
                </a:extLst>
              </a:tr>
              <a:tr h="267325">
                <a:tc>
                  <a:txBody>
                    <a:bodyPr/>
                    <a:lstStyle/>
                    <a:p>
                      <a:pPr algn="ctr"/>
                      <a:r>
                        <a:rPr lang="en-US" sz="1200" dirty="0">
                          <a:solidFill>
                            <a:schemeClr val="bg1"/>
                          </a:solidFill>
                          <a:effectLst/>
                        </a:rPr>
                        <a:t>facebook</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dirty="0">
                          <a:solidFill>
                            <a:schemeClr val="bg1"/>
                          </a:solidFill>
                          <a:effectLst/>
                        </a:rPr>
                        <a:t>retargetting-ad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b="1" dirty="0">
                          <a:solidFill>
                            <a:schemeClr val="bg1"/>
                          </a:solidFill>
                          <a:effectLst/>
                        </a:rPr>
                        <a:t>113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797B2"/>
                    </a:solidFill>
                  </a:tcPr>
                </a:tc>
                <a:extLst>
                  <a:ext uri="{0D108BD9-81ED-4DB2-BD59-A6C34878D82A}">
                    <a16:rowId xmlns:a16="http://schemas.microsoft.com/office/drawing/2014/main" val="2338654682"/>
                  </a:ext>
                </a:extLst>
              </a:tr>
              <a:tr h="267325">
                <a:tc>
                  <a:txBody>
                    <a:bodyPr/>
                    <a:lstStyle/>
                    <a:p>
                      <a:pPr algn="ctr"/>
                      <a:r>
                        <a:rPr lang="en-US" sz="1200" dirty="0">
                          <a:solidFill>
                            <a:schemeClr val="bg1"/>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dirty="0">
                          <a:solidFill>
                            <a:schemeClr val="bg1"/>
                          </a:solidFill>
                          <a:effectLst/>
                        </a:rPr>
                        <a:t>retargetting-campaign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b="1" dirty="0">
                          <a:solidFill>
                            <a:schemeClr val="bg1"/>
                          </a:solidFill>
                          <a:effectLst/>
                        </a:rPr>
                        <a:t>54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797B2"/>
                    </a:solidFill>
                  </a:tcPr>
                </a:tc>
                <a:extLst>
                  <a:ext uri="{0D108BD9-81ED-4DB2-BD59-A6C34878D82A}">
                    <a16:rowId xmlns:a16="http://schemas.microsoft.com/office/drawing/2014/main" val="2567987275"/>
                  </a:ext>
                </a:extLst>
              </a:tr>
              <a:tr h="267325">
                <a:tc>
                  <a:txBody>
                    <a:bodyPr/>
                    <a:lstStyle/>
                    <a:p>
                      <a:pPr algn="ctr"/>
                      <a:r>
                        <a:rPr lang="en-US" sz="1200" dirty="0">
                          <a:solidFill>
                            <a:schemeClr val="bg1"/>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dirty="0">
                          <a:solidFill>
                            <a:schemeClr val="bg1"/>
                          </a:solidFill>
                          <a:effectLst/>
                        </a:rPr>
                        <a:t>paid-search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b="1" dirty="0">
                          <a:solidFill>
                            <a:schemeClr val="bg1"/>
                          </a:solidFill>
                          <a:effectLst/>
                        </a:rPr>
                        <a:t>52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797B2"/>
                    </a:solidFill>
                  </a:tcPr>
                </a:tc>
                <a:extLst>
                  <a:ext uri="{0D108BD9-81ED-4DB2-BD59-A6C34878D82A}">
                    <a16:rowId xmlns:a16="http://schemas.microsoft.com/office/drawing/2014/main" val="1740999301"/>
                  </a:ext>
                </a:extLst>
              </a:tr>
              <a:tr h="267325">
                <a:tc>
                  <a:txBody>
                    <a:bodyPr/>
                    <a:lstStyle/>
                    <a:p>
                      <a:pPr algn="ctr"/>
                      <a:r>
                        <a:rPr lang="en-US" sz="1200" dirty="0">
                          <a:solidFill>
                            <a:schemeClr val="bg1"/>
                          </a:solidFill>
                          <a:effectLst/>
                        </a:rPr>
                        <a:t>buzzfeed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dirty="0">
                          <a:solidFill>
                            <a:schemeClr val="bg1"/>
                          </a:solidFill>
                          <a:effectLst/>
                        </a:rPr>
                        <a:t>ten-crazy-cool-tshirts-facts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b="1" dirty="0">
                          <a:solidFill>
                            <a:schemeClr val="bg1"/>
                          </a:solidFill>
                          <a:effectLst/>
                        </a:rPr>
                        <a:t>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797B2"/>
                    </a:solidFill>
                  </a:tcPr>
                </a:tc>
                <a:extLst>
                  <a:ext uri="{0D108BD9-81ED-4DB2-BD59-A6C34878D82A}">
                    <a16:rowId xmlns:a16="http://schemas.microsoft.com/office/drawing/2014/main" val="859429166"/>
                  </a:ext>
                </a:extLst>
              </a:tr>
              <a:tr h="267325">
                <a:tc>
                  <a:txBody>
                    <a:bodyPr/>
                    <a:lstStyle/>
                    <a:p>
                      <a:pPr algn="ctr"/>
                      <a:r>
                        <a:rPr lang="en-US" sz="1200" dirty="0">
                          <a:solidFill>
                            <a:schemeClr val="bg1"/>
                          </a:solidFill>
                          <a:effectLst/>
                        </a:rPr>
                        <a:t>nytimes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dirty="0">
                          <a:solidFill>
                            <a:schemeClr val="bg1"/>
                          </a:solidFill>
                          <a:effectLst/>
                        </a:rPr>
                        <a:t>getting-to-know-cool-tshirts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b="1" dirty="0">
                          <a:solidFill>
                            <a:schemeClr val="bg1"/>
                          </a:solidFill>
                          <a:effectLst/>
                        </a:rPr>
                        <a:t>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797B2"/>
                    </a:solidFill>
                  </a:tcPr>
                </a:tc>
                <a:extLst>
                  <a:ext uri="{0D108BD9-81ED-4DB2-BD59-A6C34878D82A}">
                    <a16:rowId xmlns:a16="http://schemas.microsoft.com/office/drawing/2014/main" val="2849091628"/>
                  </a:ext>
                </a:extLst>
              </a:tr>
              <a:tr h="340898">
                <a:tc>
                  <a:txBody>
                    <a:bodyPr/>
                    <a:lstStyle/>
                    <a:p>
                      <a:pPr algn="ctr"/>
                      <a:r>
                        <a:rPr lang="en-US" sz="1200" dirty="0">
                          <a:solidFill>
                            <a:schemeClr val="bg1"/>
                          </a:solidFill>
                          <a:effectLst/>
                        </a:rPr>
                        <a:t>medium</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dirty="0">
                          <a:solidFill>
                            <a:schemeClr val="bg1"/>
                          </a:solidFill>
                          <a:effectLst/>
                        </a:rPr>
                        <a:t>interview-with-cool-tshirts-founder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b="1" dirty="0">
                          <a:solidFill>
                            <a:schemeClr val="bg1"/>
                          </a:solidFill>
                          <a:effectLst/>
                        </a:rPr>
                        <a:t>7</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797B2"/>
                    </a:solidFill>
                  </a:tcPr>
                </a:tc>
                <a:extLst>
                  <a:ext uri="{0D108BD9-81ED-4DB2-BD59-A6C34878D82A}">
                    <a16:rowId xmlns:a16="http://schemas.microsoft.com/office/drawing/2014/main" val="1743449627"/>
                  </a:ext>
                </a:extLst>
              </a:tr>
              <a:tr h="267325">
                <a:tc>
                  <a:txBody>
                    <a:bodyPr/>
                    <a:lstStyle/>
                    <a:p>
                      <a:pPr algn="ctr"/>
                      <a:r>
                        <a:rPr lang="en-US" sz="1200" dirty="0">
                          <a:solidFill>
                            <a:schemeClr val="bg1"/>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dirty="0">
                          <a:solidFill>
                            <a:schemeClr val="bg1"/>
                          </a:solidFill>
                          <a:effectLst/>
                        </a:rPr>
                        <a:t>cool-tshirts-search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200" b="1" dirty="0">
                          <a:solidFill>
                            <a:schemeClr val="bg1"/>
                          </a:solidFill>
                          <a:effectLst/>
                        </a:rPr>
                        <a:t>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797B2"/>
                    </a:solidFill>
                  </a:tcPr>
                </a:tc>
                <a:extLst>
                  <a:ext uri="{0D108BD9-81ED-4DB2-BD59-A6C34878D82A}">
                    <a16:rowId xmlns:a16="http://schemas.microsoft.com/office/drawing/2014/main" val="2880981733"/>
                  </a:ext>
                </a:extLst>
              </a:tr>
            </a:tbl>
          </a:graphicData>
        </a:graphic>
      </p:graphicFrame>
    </p:spTree>
    <p:extLst>
      <p:ext uri="{BB962C8B-B14F-4D97-AF65-F5344CB8AC3E}">
        <p14:creationId xmlns:p14="http://schemas.microsoft.com/office/powerpoint/2010/main" val="435440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2.5 Typical user journey</a:t>
            </a:r>
          </a:p>
        </p:txBody>
      </p:sp>
      <p:sp>
        <p:nvSpPr>
          <p:cNvPr id="324" name="Shape 324"/>
          <p:cNvSpPr txBox="1"/>
          <p:nvPr/>
        </p:nvSpPr>
        <p:spPr>
          <a:xfrm>
            <a:off x="177976" y="1201324"/>
            <a:ext cx="4153392" cy="201065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Typically, most users first interaction with a cool tshirts advertisement is via an </a:t>
            </a:r>
            <a:r>
              <a:rPr lang="en-US" sz="1200" b="1" dirty="0">
                <a:latin typeface="Roboto"/>
                <a:ea typeface="Roboto"/>
                <a:cs typeface="Roboto"/>
                <a:sym typeface="Roboto"/>
              </a:rPr>
              <a:t>interview with the cool tshirts founder</a:t>
            </a:r>
            <a:r>
              <a:rPr lang="en-US" sz="1200" dirty="0">
                <a:latin typeface="Roboto"/>
                <a:ea typeface="Roboto"/>
                <a:cs typeface="Roboto"/>
                <a:sym typeface="Roboto"/>
              </a:rPr>
              <a:t>, which they reach through </a:t>
            </a:r>
            <a:r>
              <a:rPr lang="en-US" sz="1200" b="1" dirty="0">
                <a:latin typeface="Roboto"/>
                <a:ea typeface="Roboto"/>
                <a:cs typeface="Roboto"/>
                <a:sym typeface="Roboto"/>
              </a:rPr>
              <a:t>Medium</a:t>
            </a:r>
            <a:r>
              <a:rPr lang="en-US" sz="1200" dirty="0">
                <a:latin typeface="Roboto"/>
                <a:ea typeface="Roboto"/>
                <a:cs typeface="Roboto"/>
                <a:sym typeface="Roboto"/>
              </a:rPr>
              <a:t>. Closely behind, however is an interaction via the </a:t>
            </a:r>
            <a:r>
              <a:rPr lang="en-US" sz="1200" b="1" dirty="0">
                <a:latin typeface="Roboto"/>
                <a:ea typeface="Roboto"/>
                <a:cs typeface="Roboto"/>
                <a:sym typeface="Roboto"/>
              </a:rPr>
              <a:t>getting to know cool tshirts</a:t>
            </a:r>
            <a:r>
              <a:rPr lang="en-US" sz="1200" dirty="0">
                <a:latin typeface="Roboto"/>
                <a:ea typeface="Roboto"/>
                <a:cs typeface="Roboto"/>
                <a:sym typeface="Roboto"/>
              </a:rPr>
              <a:t> campaign via the </a:t>
            </a:r>
            <a:r>
              <a:rPr lang="en-US" sz="1200" b="1" dirty="0">
                <a:latin typeface="Roboto"/>
                <a:ea typeface="Roboto"/>
                <a:cs typeface="Roboto"/>
                <a:sym typeface="Roboto"/>
              </a:rPr>
              <a:t>New York Times </a:t>
            </a:r>
            <a:r>
              <a:rPr lang="en-US" sz="1200" dirty="0">
                <a:latin typeface="Roboto"/>
                <a:ea typeface="Roboto"/>
                <a:cs typeface="Roboto"/>
                <a:sym typeface="Roboto"/>
              </a:rPr>
              <a:t>and a ”</a:t>
            </a:r>
            <a:r>
              <a:rPr lang="en-US" sz="1200" b="1" dirty="0">
                <a:latin typeface="Roboto"/>
                <a:ea typeface="Roboto"/>
                <a:cs typeface="Roboto"/>
                <a:sym typeface="Roboto"/>
              </a:rPr>
              <a:t>Ten Crazy Cool Shirts Facts” </a:t>
            </a:r>
            <a:r>
              <a:rPr lang="en-US" sz="1200" dirty="0">
                <a:latin typeface="Roboto"/>
                <a:ea typeface="Roboto"/>
                <a:cs typeface="Roboto"/>
                <a:sym typeface="Roboto"/>
              </a:rPr>
              <a:t>article via </a:t>
            </a:r>
            <a:r>
              <a:rPr lang="en-US" sz="1200" b="1" dirty="0">
                <a:latin typeface="Roboto"/>
                <a:ea typeface="Roboto"/>
                <a:cs typeface="Roboto"/>
                <a:sym typeface="Roboto"/>
              </a:rPr>
              <a:t>Buzzfeed</a:t>
            </a:r>
            <a:r>
              <a:rPr lang="en-US" sz="1200" dirty="0">
                <a:latin typeface="Roboto"/>
                <a:ea typeface="Roboto"/>
                <a:cs typeface="Roboto"/>
                <a:sym typeface="Roboto"/>
              </a:rPr>
              <a:t>. A smaller amount of users also interact via </a:t>
            </a:r>
            <a:r>
              <a:rPr lang="en-US" sz="1200" b="1" dirty="0">
                <a:latin typeface="Roboto"/>
                <a:ea typeface="Roboto"/>
                <a:cs typeface="Roboto"/>
                <a:sym typeface="Roboto"/>
              </a:rPr>
              <a:t>Google</a:t>
            </a:r>
            <a:r>
              <a:rPr lang="en-US" sz="1200" dirty="0">
                <a:latin typeface="Roboto"/>
                <a:ea typeface="Roboto"/>
                <a:cs typeface="Roboto"/>
                <a:sym typeface="Roboto"/>
              </a:rPr>
              <a:t> through a </a:t>
            </a:r>
            <a:r>
              <a:rPr lang="en-US" sz="1200" b="1" dirty="0">
                <a:latin typeface="Roboto"/>
                <a:ea typeface="Roboto"/>
                <a:cs typeface="Roboto"/>
                <a:sym typeface="Roboto"/>
              </a:rPr>
              <a:t>cool tshirts search</a:t>
            </a:r>
            <a:r>
              <a:rPr lang="en-US" sz="1200" dirty="0">
                <a:latin typeface="Roboto"/>
                <a:ea typeface="Roboto"/>
                <a:cs typeface="Roboto"/>
                <a:sym typeface="Roboto"/>
              </a:rPr>
              <a:t> campaign. Only these </a:t>
            </a:r>
            <a:r>
              <a:rPr lang="en-US" sz="1200" b="1" dirty="0">
                <a:latin typeface="Roboto"/>
                <a:ea typeface="Roboto"/>
                <a:cs typeface="Roboto"/>
                <a:sym typeface="Roboto"/>
              </a:rPr>
              <a:t>four</a:t>
            </a:r>
            <a:r>
              <a:rPr lang="en-US" sz="1200" dirty="0">
                <a:latin typeface="Roboto"/>
                <a:ea typeface="Roboto"/>
                <a:cs typeface="Roboto"/>
                <a:sym typeface="Roboto"/>
              </a:rPr>
              <a:t> campaigns are responsible for first touches. </a:t>
            </a:r>
            <a:endParaRPr sz="1200" dirty="0">
              <a:latin typeface="Roboto"/>
              <a:ea typeface="Roboto"/>
              <a:cs typeface="Roboto"/>
              <a:sym typeface="Roboto"/>
            </a:endParaRPr>
          </a:p>
        </p:txBody>
      </p:sp>
      <p:graphicFrame>
        <p:nvGraphicFramePr>
          <p:cNvPr id="8" name="Table 7">
            <a:extLst>
              <a:ext uri="{FF2B5EF4-FFF2-40B4-BE49-F238E27FC236}">
                <a16:creationId xmlns:a16="http://schemas.microsoft.com/office/drawing/2014/main" id="{27829067-6283-3349-9F8C-9A1A63DD0E9B}"/>
              </a:ext>
            </a:extLst>
          </p:cNvPr>
          <p:cNvGraphicFramePr>
            <a:graphicFrameLocks noGrp="1"/>
          </p:cNvGraphicFramePr>
          <p:nvPr>
            <p:extLst>
              <p:ext uri="{D42A27DB-BD31-4B8C-83A1-F6EECF244321}">
                <p14:modId xmlns:p14="http://schemas.microsoft.com/office/powerpoint/2010/main" val="2346653062"/>
              </p:ext>
            </p:extLst>
          </p:nvPr>
        </p:nvGraphicFramePr>
        <p:xfrm>
          <a:off x="177976" y="3283078"/>
          <a:ext cx="4153392" cy="1741114"/>
        </p:xfrm>
        <a:graphic>
          <a:graphicData uri="http://schemas.openxmlformats.org/drawingml/2006/table">
            <a:tbl>
              <a:tblPr>
                <a:tableStyleId>{8628B589-4659-4227-9C68-565DD4A46BFE}</a:tableStyleId>
              </a:tblPr>
              <a:tblGrid>
                <a:gridCol w="1333988">
                  <a:extLst>
                    <a:ext uri="{9D8B030D-6E8A-4147-A177-3AD203B41FA5}">
                      <a16:colId xmlns:a16="http://schemas.microsoft.com/office/drawing/2014/main" val="2503885841"/>
                    </a:ext>
                  </a:extLst>
                </a:gridCol>
                <a:gridCol w="2114516">
                  <a:extLst>
                    <a:ext uri="{9D8B030D-6E8A-4147-A177-3AD203B41FA5}">
                      <a16:colId xmlns:a16="http://schemas.microsoft.com/office/drawing/2014/main" val="1527126092"/>
                    </a:ext>
                  </a:extLst>
                </a:gridCol>
                <a:gridCol w="704888">
                  <a:extLst>
                    <a:ext uri="{9D8B030D-6E8A-4147-A177-3AD203B41FA5}">
                      <a16:colId xmlns:a16="http://schemas.microsoft.com/office/drawing/2014/main" val="3950980223"/>
                    </a:ext>
                  </a:extLst>
                </a:gridCol>
              </a:tblGrid>
              <a:tr h="524931">
                <a:tc>
                  <a:txBody>
                    <a:bodyPr/>
                    <a:lstStyle/>
                    <a:p>
                      <a:pPr algn="l" fontAlgn="b"/>
                      <a:r>
                        <a:rPr lang="en-US" sz="1100" b="1" u="none" strike="noStrike" dirty="0">
                          <a:solidFill>
                            <a:schemeClr val="bg1"/>
                          </a:solidFill>
                          <a:effectLst/>
                        </a:rPr>
                        <a:t>ft_attr.utm_source</a:t>
                      </a:r>
                      <a:endParaRPr lang="en-US" sz="1100" b="1"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100" b="1" u="none" strike="noStrike" dirty="0">
                          <a:solidFill>
                            <a:schemeClr val="bg1"/>
                          </a:solidFill>
                          <a:effectLst/>
                        </a:rPr>
                        <a:t>ft_attr.utm_campaign</a:t>
                      </a:r>
                      <a:endParaRPr lang="en-US" sz="1100" b="1"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100" b="1" u="none" strike="noStrike" dirty="0">
                          <a:solidFill>
                            <a:schemeClr val="bg1"/>
                          </a:solidFill>
                          <a:effectLst/>
                        </a:rPr>
                        <a:t>COUNT(*)</a:t>
                      </a:r>
                      <a:endParaRPr lang="en-US" sz="11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552476614"/>
                  </a:ext>
                </a:extLst>
              </a:tr>
              <a:tr h="390958">
                <a:tc>
                  <a:txBody>
                    <a:bodyPr/>
                    <a:lstStyle/>
                    <a:p>
                      <a:pPr algn="l" fontAlgn="b"/>
                      <a:r>
                        <a:rPr lang="en-US" sz="1100" u="none" strike="noStrike" dirty="0">
                          <a:solidFill>
                            <a:schemeClr val="bg1"/>
                          </a:solidFill>
                          <a:effectLst/>
                        </a:rPr>
                        <a:t>medium</a:t>
                      </a:r>
                      <a:endParaRPr lang="en-US" sz="11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100" u="none" strike="noStrike" dirty="0">
                          <a:solidFill>
                            <a:schemeClr val="bg1"/>
                          </a:solidFill>
                          <a:effectLst/>
                        </a:rPr>
                        <a:t>interview-with-cool-tshirts-founder</a:t>
                      </a:r>
                      <a:endParaRPr lang="en-US" sz="11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ctr" fontAlgn="b"/>
                      <a:r>
                        <a:rPr lang="en-US" sz="1100" b="1" u="none" strike="noStrike" dirty="0">
                          <a:solidFill>
                            <a:schemeClr val="bg1"/>
                          </a:solidFill>
                          <a:effectLst/>
                        </a:rPr>
                        <a:t>622</a:t>
                      </a:r>
                      <a:endParaRPr lang="en-US" sz="11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2189639213"/>
                  </a:ext>
                </a:extLst>
              </a:tr>
              <a:tr h="275075">
                <a:tc>
                  <a:txBody>
                    <a:bodyPr/>
                    <a:lstStyle/>
                    <a:p>
                      <a:pPr algn="l" fontAlgn="b"/>
                      <a:r>
                        <a:rPr lang="en-US" sz="1100" u="none" strike="noStrike" dirty="0">
                          <a:solidFill>
                            <a:schemeClr val="bg1"/>
                          </a:solidFill>
                          <a:effectLst/>
                        </a:rPr>
                        <a:t>nytimes</a:t>
                      </a:r>
                      <a:endParaRPr lang="en-US" sz="11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100" u="none" strike="noStrike" dirty="0">
                          <a:solidFill>
                            <a:schemeClr val="bg1"/>
                          </a:solidFill>
                          <a:effectLst/>
                        </a:rPr>
                        <a:t>getting-to-know-cool-tshirts</a:t>
                      </a:r>
                      <a:endParaRPr lang="en-US" sz="11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ctr" fontAlgn="b"/>
                      <a:r>
                        <a:rPr lang="en-US" sz="1100" b="1" u="none" strike="noStrike" dirty="0">
                          <a:solidFill>
                            <a:schemeClr val="bg1"/>
                          </a:solidFill>
                          <a:effectLst/>
                        </a:rPr>
                        <a:t>612</a:t>
                      </a:r>
                      <a:endParaRPr lang="en-US" sz="11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2140349658"/>
                  </a:ext>
                </a:extLst>
              </a:tr>
              <a:tr h="275075">
                <a:tc>
                  <a:txBody>
                    <a:bodyPr/>
                    <a:lstStyle/>
                    <a:p>
                      <a:pPr algn="l" fontAlgn="b"/>
                      <a:r>
                        <a:rPr lang="en-US" sz="1100" u="none" strike="noStrike" dirty="0">
                          <a:solidFill>
                            <a:schemeClr val="bg1"/>
                          </a:solidFill>
                          <a:effectLst/>
                        </a:rPr>
                        <a:t>buzzfeed</a:t>
                      </a:r>
                      <a:endParaRPr lang="en-US" sz="11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100" u="none" strike="noStrike" dirty="0">
                          <a:solidFill>
                            <a:schemeClr val="bg1"/>
                          </a:solidFill>
                          <a:effectLst/>
                        </a:rPr>
                        <a:t>ten-crazy-cool-tshirts-facts</a:t>
                      </a:r>
                      <a:endParaRPr lang="en-US" sz="11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ctr" fontAlgn="b"/>
                      <a:r>
                        <a:rPr lang="en-US" sz="1100" b="1" u="none" strike="noStrike" dirty="0">
                          <a:solidFill>
                            <a:schemeClr val="bg1"/>
                          </a:solidFill>
                          <a:effectLst/>
                        </a:rPr>
                        <a:t>576</a:t>
                      </a:r>
                      <a:endParaRPr lang="en-US" sz="11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4104144338"/>
                  </a:ext>
                </a:extLst>
              </a:tr>
              <a:tr h="275075">
                <a:tc>
                  <a:txBody>
                    <a:bodyPr/>
                    <a:lstStyle/>
                    <a:p>
                      <a:pPr algn="l" fontAlgn="b"/>
                      <a:r>
                        <a:rPr lang="en-US" sz="1100" u="none" strike="noStrike" dirty="0">
                          <a:solidFill>
                            <a:schemeClr val="bg1"/>
                          </a:solidFill>
                          <a:effectLst/>
                        </a:rPr>
                        <a:t>google</a:t>
                      </a:r>
                      <a:endParaRPr lang="en-US" sz="11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100" u="none" strike="noStrike" dirty="0">
                          <a:solidFill>
                            <a:schemeClr val="bg1"/>
                          </a:solidFill>
                          <a:effectLst/>
                        </a:rPr>
                        <a:t>cool-tshirts-search</a:t>
                      </a:r>
                      <a:endParaRPr lang="en-US" sz="11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ctr" fontAlgn="b"/>
                      <a:r>
                        <a:rPr lang="en-US" sz="1100" b="1" u="none" strike="noStrike" dirty="0">
                          <a:solidFill>
                            <a:schemeClr val="bg1"/>
                          </a:solidFill>
                          <a:effectLst/>
                        </a:rPr>
                        <a:t>169</a:t>
                      </a:r>
                      <a:endParaRPr lang="en-US" sz="11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1726720053"/>
                  </a:ext>
                </a:extLst>
              </a:tr>
            </a:tbl>
          </a:graphicData>
        </a:graphic>
      </p:graphicFrame>
      <p:graphicFrame>
        <p:nvGraphicFramePr>
          <p:cNvPr id="9" name="Table 8">
            <a:extLst>
              <a:ext uri="{FF2B5EF4-FFF2-40B4-BE49-F238E27FC236}">
                <a16:creationId xmlns:a16="http://schemas.microsoft.com/office/drawing/2014/main" id="{F92D17B6-B675-8842-89C8-9DC800A77ABC}"/>
              </a:ext>
            </a:extLst>
          </p:cNvPr>
          <p:cNvGraphicFramePr>
            <a:graphicFrameLocks noGrp="1"/>
          </p:cNvGraphicFramePr>
          <p:nvPr>
            <p:extLst>
              <p:ext uri="{D42A27DB-BD31-4B8C-83A1-F6EECF244321}">
                <p14:modId xmlns:p14="http://schemas.microsoft.com/office/powerpoint/2010/main" val="258017453"/>
              </p:ext>
            </p:extLst>
          </p:nvPr>
        </p:nvGraphicFramePr>
        <p:xfrm>
          <a:off x="4466121" y="3283079"/>
          <a:ext cx="4539941" cy="1741112"/>
        </p:xfrm>
        <a:graphic>
          <a:graphicData uri="http://schemas.openxmlformats.org/drawingml/2006/table">
            <a:tbl>
              <a:tblPr>
                <a:tableStyleId>{8628B589-4659-4227-9C68-565DD4A46BFE}</a:tableStyleId>
              </a:tblPr>
              <a:tblGrid>
                <a:gridCol w="1317880">
                  <a:extLst>
                    <a:ext uri="{9D8B030D-6E8A-4147-A177-3AD203B41FA5}">
                      <a16:colId xmlns:a16="http://schemas.microsoft.com/office/drawing/2014/main" val="4009857526"/>
                    </a:ext>
                  </a:extLst>
                </a:gridCol>
                <a:gridCol w="2451568">
                  <a:extLst>
                    <a:ext uri="{9D8B030D-6E8A-4147-A177-3AD203B41FA5}">
                      <a16:colId xmlns:a16="http://schemas.microsoft.com/office/drawing/2014/main" val="4035358304"/>
                    </a:ext>
                  </a:extLst>
                </a:gridCol>
                <a:gridCol w="770493">
                  <a:extLst>
                    <a:ext uri="{9D8B030D-6E8A-4147-A177-3AD203B41FA5}">
                      <a16:colId xmlns:a16="http://schemas.microsoft.com/office/drawing/2014/main" val="2129598447"/>
                    </a:ext>
                  </a:extLst>
                </a:gridCol>
              </a:tblGrid>
              <a:tr h="253808">
                <a:tc>
                  <a:txBody>
                    <a:bodyPr/>
                    <a:lstStyle/>
                    <a:p>
                      <a:pPr algn="l" fontAlgn="b"/>
                      <a:r>
                        <a:rPr lang="en-US" sz="1100" b="1" u="none" strike="noStrike" dirty="0">
                          <a:solidFill>
                            <a:schemeClr val="bg1"/>
                          </a:solidFill>
                          <a:effectLst/>
                        </a:rPr>
                        <a:t>lt_attr.utm_source</a:t>
                      </a:r>
                      <a:endParaRPr lang="en-US" sz="1100" b="1"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100" b="1" u="none" strike="noStrike" dirty="0">
                          <a:solidFill>
                            <a:schemeClr val="bg1"/>
                          </a:solidFill>
                          <a:effectLst/>
                        </a:rPr>
                        <a:t>lt_attr.utm_campaign</a:t>
                      </a:r>
                      <a:endParaRPr lang="en-US" sz="1100" b="1"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100" b="1" u="none" strike="noStrike" dirty="0">
                          <a:solidFill>
                            <a:schemeClr val="bg1"/>
                          </a:solidFill>
                          <a:effectLst/>
                        </a:rPr>
                        <a:t>COUNT(*)</a:t>
                      </a:r>
                      <a:endParaRPr lang="en-US" sz="11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141862887"/>
                  </a:ext>
                </a:extLst>
              </a:tr>
              <a:tr h="185913">
                <a:tc>
                  <a:txBody>
                    <a:bodyPr/>
                    <a:lstStyle/>
                    <a:p>
                      <a:pPr algn="l" fontAlgn="b"/>
                      <a:r>
                        <a:rPr lang="en-US" sz="1100" u="none" strike="noStrike" dirty="0">
                          <a:solidFill>
                            <a:schemeClr val="bg1"/>
                          </a:solidFill>
                          <a:effectLst/>
                        </a:rPr>
                        <a:t>email</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100" u="none" strike="noStrike" dirty="0">
                          <a:solidFill>
                            <a:schemeClr val="bg1"/>
                          </a:solidFill>
                          <a:effectLst/>
                        </a:rPr>
                        <a:t>weekly-newsletter</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100" b="1" u="none" strike="noStrike" dirty="0">
                          <a:solidFill>
                            <a:schemeClr val="bg1"/>
                          </a:solidFill>
                          <a:effectLst/>
                        </a:rPr>
                        <a:t>447</a:t>
                      </a:r>
                      <a:endParaRPr lang="en-US" sz="11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122886164"/>
                  </a:ext>
                </a:extLst>
              </a:tr>
              <a:tr h="185913">
                <a:tc>
                  <a:txBody>
                    <a:bodyPr/>
                    <a:lstStyle/>
                    <a:p>
                      <a:pPr algn="l" fontAlgn="b"/>
                      <a:r>
                        <a:rPr lang="en-US" sz="1100" u="none" strike="noStrike" dirty="0">
                          <a:solidFill>
                            <a:schemeClr val="bg1"/>
                          </a:solidFill>
                          <a:effectLst/>
                        </a:rPr>
                        <a:t>facebook</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100" u="none" strike="noStrike" dirty="0">
                          <a:solidFill>
                            <a:schemeClr val="bg1"/>
                          </a:solidFill>
                          <a:effectLst/>
                        </a:rPr>
                        <a:t>retargetting-ad</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100" b="1" u="none" strike="noStrike" dirty="0">
                          <a:solidFill>
                            <a:schemeClr val="bg1"/>
                          </a:solidFill>
                          <a:effectLst/>
                        </a:rPr>
                        <a:t>443</a:t>
                      </a:r>
                      <a:endParaRPr lang="en-US" sz="11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4149359891"/>
                  </a:ext>
                </a:extLst>
              </a:tr>
              <a:tr h="185913">
                <a:tc>
                  <a:txBody>
                    <a:bodyPr/>
                    <a:lstStyle/>
                    <a:p>
                      <a:pPr algn="l" fontAlgn="b"/>
                      <a:r>
                        <a:rPr lang="en-US" sz="1100" u="none" strike="noStrike" dirty="0">
                          <a:solidFill>
                            <a:schemeClr val="bg1"/>
                          </a:solidFill>
                          <a:effectLst/>
                        </a:rPr>
                        <a:t>email</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100" u="none" strike="noStrike" dirty="0">
                          <a:solidFill>
                            <a:schemeClr val="bg1"/>
                          </a:solidFill>
                          <a:effectLst/>
                        </a:rPr>
                        <a:t>retargetting-campaign</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100" b="1" u="none" strike="noStrike" dirty="0">
                          <a:solidFill>
                            <a:schemeClr val="bg1"/>
                          </a:solidFill>
                          <a:effectLst/>
                        </a:rPr>
                        <a:t>245</a:t>
                      </a:r>
                      <a:endParaRPr lang="en-US" sz="11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1706806960"/>
                  </a:ext>
                </a:extLst>
              </a:tr>
              <a:tr h="185913">
                <a:tc>
                  <a:txBody>
                    <a:bodyPr/>
                    <a:lstStyle/>
                    <a:p>
                      <a:pPr algn="l" fontAlgn="b"/>
                      <a:r>
                        <a:rPr lang="en-US" sz="1100" u="none" strike="noStrike" dirty="0">
                          <a:solidFill>
                            <a:schemeClr val="bg1"/>
                          </a:solidFill>
                          <a:effectLst/>
                        </a:rPr>
                        <a:t>nytimes</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100" u="none" strike="noStrike" dirty="0">
                          <a:solidFill>
                            <a:schemeClr val="bg1"/>
                          </a:solidFill>
                          <a:effectLst/>
                        </a:rPr>
                        <a:t>getting-to-know-cool-tshirts</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100" b="1" u="none" strike="noStrike" dirty="0">
                          <a:solidFill>
                            <a:schemeClr val="bg1"/>
                          </a:solidFill>
                          <a:effectLst/>
                        </a:rPr>
                        <a:t>232</a:t>
                      </a:r>
                      <a:endParaRPr lang="en-US" sz="11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985508397"/>
                  </a:ext>
                </a:extLst>
              </a:tr>
              <a:tr h="185913">
                <a:tc>
                  <a:txBody>
                    <a:bodyPr/>
                    <a:lstStyle/>
                    <a:p>
                      <a:pPr algn="l" fontAlgn="b"/>
                      <a:r>
                        <a:rPr lang="en-US" sz="1100" u="none" strike="noStrike" dirty="0">
                          <a:solidFill>
                            <a:schemeClr val="bg1"/>
                          </a:solidFill>
                          <a:effectLst/>
                        </a:rPr>
                        <a:t>buzzfeed</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100" u="none" strike="noStrike" dirty="0">
                          <a:solidFill>
                            <a:schemeClr val="bg1"/>
                          </a:solidFill>
                          <a:effectLst/>
                        </a:rPr>
                        <a:t>ten-crazy-cool-tshirts-facts</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100" b="1" u="none" strike="noStrike" dirty="0">
                          <a:solidFill>
                            <a:schemeClr val="bg1"/>
                          </a:solidFill>
                          <a:effectLst/>
                        </a:rPr>
                        <a:t>190</a:t>
                      </a:r>
                      <a:endParaRPr lang="en-US" sz="11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582434607"/>
                  </a:ext>
                </a:extLst>
              </a:tr>
              <a:tr h="185913">
                <a:tc>
                  <a:txBody>
                    <a:bodyPr/>
                    <a:lstStyle/>
                    <a:p>
                      <a:pPr algn="l" fontAlgn="b"/>
                      <a:r>
                        <a:rPr lang="en-US" sz="1100" u="none" strike="noStrike" dirty="0">
                          <a:solidFill>
                            <a:schemeClr val="bg1"/>
                          </a:solidFill>
                          <a:effectLst/>
                        </a:rPr>
                        <a:t>medium</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100" u="none" strike="noStrike" dirty="0">
                          <a:solidFill>
                            <a:schemeClr val="bg1"/>
                          </a:solidFill>
                          <a:effectLst/>
                        </a:rPr>
                        <a:t>interview-with-cool-tshirts-founder</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100" b="1" u="none" strike="noStrike" dirty="0">
                          <a:solidFill>
                            <a:schemeClr val="bg1"/>
                          </a:solidFill>
                          <a:effectLst/>
                        </a:rPr>
                        <a:t>184</a:t>
                      </a:r>
                      <a:endParaRPr lang="en-US" sz="11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1593795145"/>
                  </a:ext>
                </a:extLst>
              </a:tr>
              <a:tr h="185913">
                <a:tc>
                  <a:txBody>
                    <a:bodyPr/>
                    <a:lstStyle/>
                    <a:p>
                      <a:pPr algn="l" fontAlgn="b"/>
                      <a:r>
                        <a:rPr lang="en-US" sz="1100" u="none" strike="noStrike" dirty="0">
                          <a:solidFill>
                            <a:schemeClr val="bg1"/>
                          </a:solidFill>
                          <a:effectLst/>
                        </a:rPr>
                        <a:t>google</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100" u="none" strike="noStrike" dirty="0">
                          <a:solidFill>
                            <a:schemeClr val="bg1"/>
                          </a:solidFill>
                          <a:effectLst/>
                        </a:rPr>
                        <a:t>paid-search</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100" b="1" u="none" strike="noStrike" dirty="0">
                          <a:solidFill>
                            <a:schemeClr val="bg1"/>
                          </a:solidFill>
                          <a:effectLst/>
                        </a:rPr>
                        <a:t>178</a:t>
                      </a:r>
                      <a:endParaRPr lang="en-US" sz="11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264770123"/>
                  </a:ext>
                </a:extLst>
              </a:tr>
              <a:tr h="185913">
                <a:tc>
                  <a:txBody>
                    <a:bodyPr/>
                    <a:lstStyle/>
                    <a:p>
                      <a:pPr algn="l" fontAlgn="b"/>
                      <a:r>
                        <a:rPr lang="en-US" sz="1100" u="none" strike="noStrike" dirty="0">
                          <a:solidFill>
                            <a:schemeClr val="bg1"/>
                          </a:solidFill>
                          <a:effectLst/>
                        </a:rPr>
                        <a:t>google</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100" u="none" strike="noStrike" dirty="0">
                          <a:solidFill>
                            <a:schemeClr val="bg1"/>
                          </a:solidFill>
                          <a:effectLst/>
                        </a:rPr>
                        <a:t>cool-tshirts-search</a:t>
                      </a:r>
                      <a:endParaRPr lang="en-US" sz="11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100" b="1" u="none" strike="noStrike" dirty="0">
                          <a:solidFill>
                            <a:schemeClr val="bg1"/>
                          </a:solidFill>
                          <a:effectLst/>
                        </a:rPr>
                        <a:t>60 </a:t>
                      </a:r>
                      <a:endParaRPr lang="en-US" sz="11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3848059523"/>
                  </a:ext>
                </a:extLst>
              </a:tr>
            </a:tbl>
          </a:graphicData>
        </a:graphic>
      </p:graphicFrame>
      <p:sp>
        <p:nvSpPr>
          <p:cNvPr id="10" name="Shape 324">
            <a:extLst>
              <a:ext uri="{FF2B5EF4-FFF2-40B4-BE49-F238E27FC236}">
                <a16:creationId xmlns:a16="http://schemas.microsoft.com/office/drawing/2014/main" id="{3ED12AB1-0992-8449-95B4-6F9492728A89}"/>
              </a:ext>
            </a:extLst>
          </p:cNvPr>
          <p:cNvSpPr txBox="1"/>
          <p:nvPr/>
        </p:nvSpPr>
        <p:spPr>
          <a:xfrm>
            <a:off x="4466121" y="1201325"/>
            <a:ext cx="4539942" cy="201065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last touches per campaign further illustrate the user’s journey. Despite the number of first touches coming from the four campaigns to the left, </a:t>
            </a:r>
            <a:r>
              <a:rPr lang="en-US" sz="1200" b="1" dirty="0">
                <a:latin typeface="Roboto"/>
                <a:ea typeface="Roboto"/>
                <a:cs typeface="Roboto"/>
                <a:sym typeface="Roboto"/>
              </a:rPr>
              <a:t>retargeting campaigns and direct email advertisements </a:t>
            </a:r>
            <a:r>
              <a:rPr lang="en-US" sz="1200" dirty="0">
                <a:latin typeface="Roboto"/>
                <a:ea typeface="Roboto"/>
                <a:cs typeface="Roboto"/>
                <a:sym typeface="Roboto"/>
              </a:rPr>
              <a:t>led to more last touches, suggesting that users need to be reminded of their product interest after the first touch. The </a:t>
            </a:r>
            <a:r>
              <a:rPr lang="en-US" sz="1200" b="1" dirty="0">
                <a:latin typeface="Roboto"/>
                <a:ea typeface="Roboto"/>
                <a:cs typeface="Roboto"/>
                <a:sym typeface="Roboto"/>
              </a:rPr>
              <a:t>weekly newsletter </a:t>
            </a:r>
            <a:r>
              <a:rPr lang="en-US" sz="1200" dirty="0">
                <a:latin typeface="Roboto"/>
                <a:ea typeface="Roboto"/>
                <a:cs typeface="Roboto"/>
                <a:sym typeface="Roboto"/>
              </a:rPr>
              <a:t>delivered via email, as well as </a:t>
            </a:r>
            <a:r>
              <a:rPr lang="en-US" sz="1200" b="1" dirty="0">
                <a:latin typeface="Roboto"/>
                <a:ea typeface="Roboto"/>
                <a:cs typeface="Roboto"/>
                <a:sym typeface="Roboto"/>
              </a:rPr>
              <a:t>retargeting campaigns via facebook and email </a:t>
            </a:r>
            <a:r>
              <a:rPr lang="en-US" sz="1200" dirty="0">
                <a:latin typeface="Roboto"/>
                <a:ea typeface="Roboto"/>
                <a:cs typeface="Roboto"/>
                <a:sym typeface="Roboto"/>
              </a:rPr>
              <a:t>were also instrumental campaigns in delivering last touches, as shown below.</a:t>
            </a:r>
            <a:endParaRPr sz="1200" dirty="0">
              <a:latin typeface="Roboto"/>
              <a:ea typeface="Roboto"/>
              <a:cs typeface="Roboto"/>
              <a:sym typeface="Roboto"/>
            </a:endParaRPr>
          </a:p>
        </p:txBody>
      </p:sp>
    </p:spTree>
    <p:extLst>
      <p:ext uri="{BB962C8B-B14F-4D97-AF65-F5344CB8AC3E}">
        <p14:creationId xmlns:p14="http://schemas.microsoft.com/office/powerpoint/2010/main" val="1595749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2.5 Typical user journey continued</a:t>
            </a:r>
          </a:p>
        </p:txBody>
      </p:sp>
      <p:sp>
        <p:nvSpPr>
          <p:cNvPr id="324" name="Shape 324"/>
          <p:cNvSpPr txBox="1"/>
          <p:nvPr/>
        </p:nvSpPr>
        <p:spPr>
          <a:xfrm>
            <a:off x="399355" y="1201323"/>
            <a:ext cx="3960889" cy="371718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Further, the purchases generated from each campaign offer insights into the user’s journey. As shown here, most purchases can be attributed to the </a:t>
            </a:r>
            <a:r>
              <a:rPr lang="en-US" sz="1200" b="1" dirty="0">
                <a:latin typeface="Roboto"/>
                <a:ea typeface="Roboto"/>
                <a:cs typeface="Roboto"/>
                <a:sym typeface="Roboto"/>
              </a:rPr>
              <a:t>Weekly newsletter </a:t>
            </a:r>
            <a:r>
              <a:rPr lang="en-US" sz="1200" dirty="0">
                <a:latin typeface="Roboto"/>
                <a:ea typeface="Roboto"/>
                <a:cs typeface="Roboto"/>
                <a:sym typeface="Roboto"/>
              </a:rPr>
              <a:t>campaign via </a:t>
            </a:r>
            <a:r>
              <a:rPr lang="en-US" sz="1200" b="1" dirty="0">
                <a:latin typeface="Roboto"/>
                <a:ea typeface="Roboto"/>
                <a:cs typeface="Roboto"/>
                <a:sym typeface="Roboto"/>
              </a:rPr>
              <a:t>email</a:t>
            </a:r>
            <a:r>
              <a:rPr lang="en-US" sz="1200" dirty="0">
                <a:latin typeface="Roboto"/>
                <a:ea typeface="Roboto"/>
                <a:cs typeface="Roboto"/>
                <a:sym typeface="Roboto"/>
              </a:rPr>
              <a:t>, followed by a </a:t>
            </a:r>
            <a:r>
              <a:rPr lang="en-US" sz="1200" b="1" dirty="0">
                <a:latin typeface="Roboto"/>
                <a:ea typeface="Roboto"/>
                <a:cs typeface="Roboto"/>
                <a:sym typeface="Roboto"/>
              </a:rPr>
              <a:t>retargeting ad via facebook</a:t>
            </a:r>
            <a:r>
              <a:rPr lang="en-US" sz="1200" dirty="0">
                <a:latin typeface="Roboto"/>
                <a:ea typeface="Roboto"/>
                <a:cs typeface="Roboto"/>
                <a:sym typeface="Roboto"/>
              </a:rPr>
              <a:t>. </a:t>
            </a:r>
            <a:r>
              <a:rPr lang="en-US" sz="1200" b="1" dirty="0">
                <a:latin typeface="Roboto"/>
                <a:ea typeface="Roboto"/>
                <a:cs typeface="Roboto"/>
                <a:sym typeface="Roboto"/>
              </a:rPr>
              <a:t>Retargetting</a:t>
            </a:r>
            <a:r>
              <a:rPr lang="en-US" sz="1200" dirty="0">
                <a:latin typeface="Roboto"/>
                <a:ea typeface="Roboto"/>
                <a:cs typeface="Roboto"/>
                <a:sym typeface="Roboto"/>
              </a:rPr>
              <a:t> </a:t>
            </a:r>
            <a:r>
              <a:rPr lang="en-US" sz="1200" b="1" dirty="0">
                <a:latin typeface="Roboto"/>
                <a:ea typeface="Roboto"/>
                <a:cs typeface="Roboto"/>
                <a:sym typeface="Roboto"/>
              </a:rPr>
              <a:t>via</a:t>
            </a:r>
            <a:r>
              <a:rPr lang="en-US" sz="1200" dirty="0">
                <a:latin typeface="Roboto"/>
                <a:ea typeface="Roboto"/>
                <a:cs typeface="Roboto"/>
                <a:sym typeface="Roboto"/>
              </a:rPr>
              <a:t> </a:t>
            </a:r>
            <a:r>
              <a:rPr lang="en-US" sz="1200" b="1" dirty="0">
                <a:latin typeface="Roboto"/>
                <a:ea typeface="Roboto"/>
                <a:cs typeface="Roboto"/>
                <a:sym typeface="Roboto"/>
              </a:rPr>
              <a:t>email</a:t>
            </a:r>
            <a:r>
              <a:rPr lang="en-US" sz="1200" dirty="0">
                <a:latin typeface="Roboto"/>
                <a:ea typeface="Roboto"/>
                <a:cs typeface="Roboto"/>
                <a:sym typeface="Roboto"/>
              </a:rPr>
              <a:t> and </a:t>
            </a:r>
            <a:r>
              <a:rPr lang="en-US" sz="1200" b="1" dirty="0">
                <a:latin typeface="Roboto"/>
                <a:ea typeface="Roboto"/>
                <a:cs typeface="Roboto"/>
                <a:sym typeface="Roboto"/>
              </a:rPr>
              <a:t>paid search via google </a:t>
            </a:r>
            <a:r>
              <a:rPr lang="en-US" sz="1200" dirty="0">
                <a:latin typeface="Roboto"/>
                <a:ea typeface="Roboto"/>
                <a:cs typeface="Roboto"/>
                <a:sym typeface="Roboto"/>
              </a:rPr>
              <a:t>are also contributors to purchases, with the remaining 4 campaigns only driving a small number of purchases each.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This suggests that, like the last touch attribution data, users need to be reminded of their purchase journey. It also suggests that despite the high number of last touches produced in the previous analysis for the top three campaigns, fewer users go on to make a purchase. For instance, </a:t>
            </a:r>
            <a:r>
              <a:rPr lang="en-US" sz="1200" b="1" dirty="0">
                <a:latin typeface="Roboto"/>
                <a:ea typeface="Roboto"/>
                <a:cs typeface="Roboto"/>
                <a:sym typeface="Roboto"/>
              </a:rPr>
              <a:t>only</a:t>
            </a:r>
            <a:r>
              <a:rPr lang="en-US" sz="1200" dirty="0">
                <a:latin typeface="Roboto"/>
                <a:ea typeface="Roboto"/>
                <a:cs typeface="Roboto"/>
                <a:sym typeface="Roboto"/>
              </a:rPr>
              <a:t> </a:t>
            </a:r>
            <a:r>
              <a:rPr lang="en-US" sz="1200" b="1" dirty="0">
                <a:latin typeface="Roboto"/>
                <a:ea typeface="Roboto"/>
                <a:cs typeface="Roboto"/>
                <a:sym typeface="Roboto"/>
              </a:rPr>
              <a:t>26% of the last touches for the weekly newsletter were purchases. </a:t>
            </a:r>
            <a:endParaRPr sz="1200" b="1" dirty="0">
              <a:latin typeface="Roboto"/>
              <a:ea typeface="Roboto"/>
              <a:cs typeface="Roboto"/>
              <a:sym typeface="Roboto"/>
            </a:endParaRPr>
          </a:p>
        </p:txBody>
      </p:sp>
      <p:graphicFrame>
        <p:nvGraphicFramePr>
          <p:cNvPr id="6" name="Table 5">
            <a:extLst>
              <a:ext uri="{FF2B5EF4-FFF2-40B4-BE49-F238E27FC236}">
                <a16:creationId xmlns:a16="http://schemas.microsoft.com/office/drawing/2014/main" id="{97551E1F-3852-764B-9B9D-DDF971B3AB25}"/>
              </a:ext>
            </a:extLst>
          </p:cNvPr>
          <p:cNvGraphicFramePr>
            <a:graphicFrameLocks noGrp="1"/>
          </p:cNvGraphicFramePr>
          <p:nvPr>
            <p:extLst>
              <p:ext uri="{D42A27DB-BD31-4B8C-83A1-F6EECF244321}">
                <p14:modId xmlns:p14="http://schemas.microsoft.com/office/powerpoint/2010/main" val="1947862535"/>
              </p:ext>
            </p:extLst>
          </p:nvPr>
        </p:nvGraphicFramePr>
        <p:xfrm>
          <a:off x="4494998" y="1201323"/>
          <a:ext cx="4456496" cy="3717189"/>
        </p:xfrm>
        <a:graphic>
          <a:graphicData uri="http://schemas.openxmlformats.org/drawingml/2006/table">
            <a:tbl>
              <a:tblPr/>
              <a:tblGrid>
                <a:gridCol w="1243673">
                  <a:extLst>
                    <a:ext uri="{9D8B030D-6E8A-4147-A177-3AD203B41FA5}">
                      <a16:colId xmlns:a16="http://schemas.microsoft.com/office/drawing/2014/main" val="3790849817"/>
                    </a:ext>
                  </a:extLst>
                </a:gridCol>
                <a:gridCol w="2200202">
                  <a:extLst>
                    <a:ext uri="{9D8B030D-6E8A-4147-A177-3AD203B41FA5}">
                      <a16:colId xmlns:a16="http://schemas.microsoft.com/office/drawing/2014/main" val="1220221131"/>
                    </a:ext>
                  </a:extLst>
                </a:gridCol>
                <a:gridCol w="1012621">
                  <a:extLst>
                    <a:ext uri="{9D8B030D-6E8A-4147-A177-3AD203B41FA5}">
                      <a16:colId xmlns:a16="http://schemas.microsoft.com/office/drawing/2014/main" val="4107156881"/>
                    </a:ext>
                  </a:extLst>
                </a:gridCol>
              </a:tblGrid>
              <a:tr h="413021">
                <a:tc>
                  <a:txBody>
                    <a:bodyPr/>
                    <a:lstStyle/>
                    <a:p>
                      <a:pPr algn="ctr"/>
                      <a:r>
                        <a:rPr lang="en-US" sz="1000" dirty="0">
                          <a:solidFill>
                            <a:schemeClr val="bg1"/>
                          </a:solidFill>
                          <a:effectLst/>
                        </a:rPr>
                        <a:t>lt_attr.utm_source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dirty="0">
                          <a:solidFill>
                            <a:schemeClr val="bg1"/>
                          </a:solidFill>
                          <a:effectLst/>
                        </a:rPr>
                        <a:t>lt_attr.utm_campaign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b="1" dirty="0">
                          <a:solidFill>
                            <a:schemeClr val="bg1"/>
                          </a:solidFill>
                          <a:effectLst/>
                        </a:rPr>
                        <a:t>COUNT(*)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480474617"/>
                  </a:ext>
                </a:extLst>
              </a:tr>
              <a:tr h="413021">
                <a:tc>
                  <a:txBody>
                    <a:bodyPr/>
                    <a:lstStyle/>
                    <a:p>
                      <a:pPr algn="ctr"/>
                      <a:r>
                        <a:rPr lang="en-US" sz="1000" dirty="0">
                          <a:solidFill>
                            <a:schemeClr val="bg1"/>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dirty="0">
                          <a:solidFill>
                            <a:schemeClr val="bg1"/>
                          </a:solidFill>
                          <a:effectLst/>
                        </a:rPr>
                        <a:t>weekly-newsletter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b="1" dirty="0">
                          <a:solidFill>
                            <a:schemeClr val="bg1"/>
                          </a:solidFill>
                          <a:effectLst/>
                        </a:rPr>
                        <a:t>115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28520265"/>
                  </a:ext>
                </a:extLst>
              </a:tr>
              <a:tr h="413021">
                <a:tc>
                  <a:txBody>
                    <a:bodyPr/>
                    <a:lstStyle/>
                    <a:p>
                      <a:pPr algn="ctr"/>
                      <a:r>
                        <a:rPr lang="en-US" sz="1000" dirty="0">
                          <a:solidFill>
                            <a:schemeClr val="bg1"/>
                          </a:solidFill>
                          <a:effectLst/>
                        </a:rPr>
                        <a:t>facebook</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dirty="0">
                          <a:solidFill>
                            <a:schemeClr val="bg1"/>
                          </a:solidFill>
                          <a:effectLst/>
                        </a:rPr>
                        <a:t>retargetting-ad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b="1" dirty="0">
                          <a:solidFill>
                            <a:schemeClr val="bg1"/>
                          </a:solidFill>
                          <a:effectLst/>
                        </a:rPr>
                        <a:t>113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2338654682"/>
                  </a:ext>
                </a:extLst>
              </a:tr>
              <a:tr h="413021">
                <a:tc>
                  <a:txBody>
                    <a:bodyPr/>
                    <a:lstStyle/>
                    <a:p>
                      <a:pPr algn="ctr"/>
                      <a:r>
                        <a:rPr lang="en-US" sz="1000" dirty="0">
                          <a:solidFill>
                            <a:schemeClr val="bg1"/>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dirty="0">
                          <a:solidFill>
                            <a:schemeClr val="bg1"/>
                          </a:solidFill>
                          <a:effectLst/>
                        </a:rPr>
                        <a:t>retargetting-campaign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b="1" dirty="0">
                          <a:solidFill>
                            <a:schemeClr val="bg1"/>
                          </a:solidFill>
                          <a:effectLst/>
                        </a:rPr>
                        <a:t>54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2567987275"/>
                  </a:ext>
                </a:extLst>
              </a:tr>
              <a:tr h="413021">
                <a:tc>
                  <a:txBody>
                    <a:bodyPr/>
                    <a:lstStyle/>
                    <a:p>
                      <a:pPr algn="ctr"/>
                      <a:r>
                        <a:rPr lang="en-US" sz="1000" dirty="0">
                          <a:solidFill>
                            <a:schemeClr val="bg1"/>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dirty="0">
                          <a:solidFill>
                            <a:schemeClr val="bg1"/>
                          </a:solidFill>
                          <a:effectLst/>
                        </a:rPr>
                        <a:t>paid-search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b="1" dirty="0">
                          <a:solidFill>
                            <a:schemeClr val="bg1"/>
                          </a:solidFill>
                          <a:effectLst/>
                        </a:rPr>
                        <a:t>52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1740999301"/>
                  </a:ext>
                </a:extLst>
              </a:tr>
              <a:tr h="413021">
                <a:tc>
                  <a:txBody>
                    <a:bodyPr/>
                    <a:lstStyle/>
                    <a:p>
                      <a:pPr algn="ctr"/>
                      <a:r>
                        <a:rPr lang="en-US" sz="1000" dirty="0">
                          <a:solidFill>
                            <a:schemeClr val="bg1"/>
                          </a:solidFill>
                          <a:effectLst/>
                        </a:rPr>
                        <a:t>buzzfeed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dirty="0">
                          <a:solidFill>
                            <a:schemeClr val="bg1"/>
                          </a:solidFill>
                          <a:effectLst/>
                        </a:rPr>
                        <a:t>ten-crazy-cool-tshirts-facts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b="1" dirty="0">
                          <a:solidFill>
                            <a:schemeClr val="bg1"/>
                          </a:solidFill>
                          <a:effectLst/>
                        </a:rPr>
                        <a:t>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859429166"/>
                  </a:ext>
                </a:extLst>
              </a:tr>
              <a:tr h="413021">
                <a:tc>
                  <a:txBody>
                    <a:bodyPr/>
                    <a:lstStyle/>
                    <a:p>
                      <a:pPr algn="ctr"/>
                      <a:r>
                        <a:rPr lang="en-US" sz="1000" dirty="0">
                          <a:solidFill>
                            <a:schemeClr val="bg1"/>
                          </a:solidFill>
                          <a:effectLst/>
                        </a:rPr>
                        <a:t>nytimes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dirty="0">
                          <a:solidFill>
                            <a:schemeClr val="bg1"/>
                          </a:solidFill>
                          <a:effectLst/>
                        </a:rPr>
                        <a:t>getting-to-know-cool-tshirts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b="1" dirty="0">
                          <a:solidFill>
                            <a:schemeClr val="bg1"/>
                          </a:solidFill>
                          <a:effectLst/>
                        </a:rPr>
                        <a:t>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2849091628"/>
                  </a:ext>
                </a:extLst>
              </a:tr>
              <a:tr h="413021">
                <a:tc>
                  <a:txBody>
                    <a:bodyPr/>
                    <a:lstStyle/>
                    <a:p>
                      <a:pPr algn="ctr"/>
                      <a:r>
                        <a:rPr lang="en-US" sz="1000" dirty="0">
                          <a:solidFill>
                            <a:schemeClr val="bg1"/>
                          </a:solidFill>
                          <a:effectLst/>
                        </a:rPr>
                        <a:t>medium</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dirty="0">
                          <a:solidFill>
                            <a:schemeClr val="bg1"/>
                          </a:solidFill>
                          <a:effectLst/>
                        </a:rPr>
                        <a:t>interview-with-cool-tshirts-founder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b="1" dirty="0">
                          <a:solidFill>
                            <a:schemeClr val="bg1"/>
                          </a:solidFill>
                          <a:effectLst/>
                        </a:rPr>
                        <a:t>7</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1743449627"/>
                  </a:ext>
                </a:extLst>
              </a:tr>
              <a:tr h="413021">
                <a:tc>
                  <a:txBody>
                    <a:bodyPr/>
                    <a:lstStyle/>
                    <a:p>
                      <a:pPr algn="ctr"/>
                      <a:r>
                        <a:rPr lang="en-US" sz="1000" dirty="0">
                          <a:solidFill>
                            <a:schemeClr val="bg1"/>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dirty="0">
                          <a:solidFill>
                            <a:schemeClr val="bg1"/>
                          </a:solidFill>
                          <a:effectLst/>
                        </a:rPr>
                        <a:t>cool-tshirts-search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tc>
                  <a:txBody>
                    <a:bodyPr/>
                    <a:lstStyle/>
                    <a:p>
                      <a:pPr algn="ctr"/>
                      <a:r>
                        <a:rPr lang="en-US" sz="1000" b="1" dirty="0">
                          <a:solidFill>
                            <a:schemeClr val="bg1"/>
                          </a:solidFill>
                          <a:effectLst/>
                        </a:rPr>
                        <a:t>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D6172"/>
                    </a:solidFill>
                  </a:tcPr>
                </a:tc>
                <a:extLst>
                  <a:ext uri="{0D108BD9-81ED-4DB2-BD59-A6C34878D82A}">
                    <a16:rowId xmlns:a16="http://schemas.microsoft.com/office/drawing/2014/main" val="2880981733"/>
                  </a:ext>
                </a:extLst>
              </a:tr>
            </a:tbl>
          </a:graphicData>
        </a:graphic>
      </p:graphicFrame>
    </p:spTree>
    <p:extLst>
      <p:ext uri="{BB962C8B-B14F-4D97-AF65-F5344CB8AC3E}">
        <p14:creationId xmlns:p14="http://schemas.microsoft.com/office/powerpoint/2010/main" val="1690268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6172"/>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Optimizing Cool TShirts campaign budget</a:t>
            </a:r>
            <a:endParaRPr dirty="0"/>
          </a:p>
        </p:txBody>
      </p:sp>
    </p:spTree>
    <p:extLst>
      <p:ext uri="{BB962C8B-B14F-4D97-AF65-F5344CB8AC3E}">
        <p14:creationId xmlns:p14="http://schemas.microsoft.com/office/powerpoint/2010/main" val="2430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Which 5 campaigns should Cool TShirts reinvest in?</a:t>
            </a:r>
            <a:endParaRPr sz="2400" b="1" dirty="0">
              <a:solidFill>
                <a:srgbClr val="295269"/>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4EFEAF23-672F-9846-9119-593CF6F19896}"/>
              </a:ext>
            </a:extLst>
          </p:cNvPr>
          <p:cNvGraphicFramePr>
            <a:graphicFrameLocks noGrp="1"/>
          </p:cNvGraphicFramePr>
          <p:nvPr>
            <p:extLst>
              <p:ext uri="{D42A27DB-BD31-4B8C-83A1-F6EECF244321}">
                <p14:modId xmlns:p14="http://schemas.microsoft.com/office/powerpoint/2010/main" val="1407314315"/>
              </p:ext>
            </p:extLst>
          </p:nvPr>
        </p:nvGraphicFramePr>
        <p:xfrm>
          <a:off x="133653" y="3137835"/>
          <a:ext cx="8698647" cy="1694889"/>
        </p:xfrm>
        <a:graphic>
          <a:graphicData uri="http://schemas.openxmlformats.org/drawingml/2006/table">
            <a:tbl>
              <a:tblPr>
                <a:tableStyleId>{8628B589-4659-4227-9C68-565DD4A46BFE}</a:tableStyleId>
              </a:tblPr>
              <a:tblGrid>
                <a:gridCol w="1872061">
                  <a:extLst>
                    <a:ext uri="{9D8B030D-6E8A-4147-A177-3AD203B41FA5}">
                      <a16:colId xmlns:a16="http://schemas.microsoft.com/office/drawing/2014/main" val="1877943390"/>
                    </a:ext>
                  </a:extLst>
                </a:gridCol>
                <a:gridCol w="784483">
                  <a:extLst>
                    <a:ext uri="{9D8B030D-6E8A-4147-A177-3AD203B41FA5}">
                      <a16:colId xmlns:a16="http://schemas.microsoft.com/office/drawing/2014/main" val="1720079323"/>
                    </a:ext>
                  </a:extLst>
                </a:gridCol>
                <a:gridCol w="897401">
                  <a:extLst>
                    <a:ext uri="{9D8B030D-6E8A-4147-A177-3AD203B41FA5}">
                      <a16:colId xmlns:a16="http://schemas.microsoft.com/office/drawing/2014/main" val="1010165749"/>
                    </a:ext>
                  </a:extLst>
                </a:gridCol>
                <a:gridCol w="1267851">
                  <a:extLst>
                    <a:ext uri="{9D8B030D-6E8A-4147-A177-3AD203B41FA5}">
                      <a16:colId xmlns:a16="http://schemas.microsoft.com/office/drawing/2014/main" val="2872506183"/>
                    </a:ext>
                  </a:extLst>
                </a:gridCol>
                <a:gridCol w="808255">
                  <a:extLst>
                    <a:ext uri="{9D8B030D-6E8A-4147-A177-3AD203B41FA5}">
                      <a16:colId xmlns:a16="http://schemas.microsoft.com/office/drawing/2014/main" val="3617314824"/>
                    </a:ext>
                  </a:extLst>
                </a:gridCol>
                <a:gridCol w="1236155">
                  <a:extLst>
                    <a:ext uri="{9D8B030D-6E8A-4147-A177-3AD203B41FA5}">
                      <a16:colId xmlns:a16="http://schemas.microsoft.com/office/drawing/2014/main" val="405089784"/>
                    </a:ext>
                  </a:extLst>
                </a:gridCol>
                <a:gridCol w="707223">
                  <a:extLst>
                    <a:ext uri="{9D8B030D-6E8A-4147-A177-3AD203B41FA5}">
                      <a16:colId xmlns:a16="http://schemas.microsoft.com/office/drawing/2014/main" val="3547336133"/>
                    </a:ext>
                  </a:extLst>
                </a:gridCol>
                <a:gridCol w="1125218">
                  <a:extLst>
                    <a:ext uri="{9D8B030D-6E8A-4147-A177-3AD203B41FA5}">
                      <a16:colId xmlns:a16="http://schemas.microsoft.com/office/drawing/2014/main" val="2112692729"/>
                    </a:ext>
                  </a:extLst>
                </a:gridCol>
              </a:tblGrid>
              <a:tr h="188321">
                <a:tc>
                  <a:txBody>
                    <a:bodyPr/>
                    <a:lstStyle/>
                    <a:p>
                      <a:pPr algn="l" fontAlgn="b"/>
                      <a:r>
                        <a:rPr lang="en-US" sz="1050" u="none" strike="noStrike" dirty="0">
                          <a:solidFill>
                            <a:schemeClr val="bg1"/>
                          </a:solidFill>
                          <a:effectLst/>
                        </a:rPr>
                        <a:t>utm_campaign</a:t>
                      </a:r>
                      <a:endParaRPr lang="en-US" sz="1050" b="1"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l" fontAlgn="b"/>
                      <a:r>
                        <a:rPr lang="en-US" sz="1050" u="none" strike="noStrike" dirty="0">
                          <a:solidFill>
                            <a:schemeClr val="bg1"/>
                          </a:solidFill>
                          <a:effectLst/>
                        </a:rPr>
                        <a:t>utm_source</a:t>
                      </a:r>
                      <a:endParaRPr lang="en-US" sz="1050" b="1"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l" fontAlgn="b"/>
                      <a:r>
                        <a:rPr lang="en-US" sz="1050" u="none" strike="noStrike" dirty="0">
                          <a:solidFill>
                            <a:schemeClr val="bg1"/>
                          </a:solidFill>
                          <a:effectLst/>
                        </a:rPr>
                        <a:t>first touches</a:t>
                      </a:r>
                      <a:endParaRPr lang="en-US" sz="1050" b="1"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l" fontAlgn="b"/>
                      <a:r>
                        <a:rPr lang="en-US" sz="1050" u="none" strike="noStrike" dirty="0">
                          <a:solidFill>
                            <a:schemeClr val="bg1"/>
                          </a:solidFill>
                          <a:effectLst/>
                        </a:rPr>
                        <a:t>% of all first touches</a:t>
                      </a:r>
                      <a:endParaRPr lang="en-US" sz="1050" b="1"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l" fontAlgn="b"/>
                      <a:r>
                        <a:rPr lang="en-US" sz="1050" u="none" strike="noStrike" dirty="0">
                          <a:solidFill>
                            <a:schemeClr val="bg1"/>
                          </a:solidFill>
                          <a:effectLst/>
                        </a:rPr>
                        <a:t>last touches</a:t>
                      </a:r>
                      <a:endParaRPr lang="en-US" sz="1050" b="1"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l" fontAlgn="b"/>
                      <a:r>
                        <a:rPr lang="en-US" sz="1050" u="none" strike="noStrike" dirty="0">
                          <a:solidFill>
                            <a:schemeClr val="bg1"/>
                          </a:solidFill>
                          <a:effectLst/>
                        </a:rPr>
                        <a:t>% of all last touches</a:t>
                      </a:r>
                      <a:endParaRPr lang="en-US" sz="1050" b="1"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l" fontAlgn="b"/>
                      <a:r>
                        <a:rPr lang="en-US" sz="1050" u="none" strike="noStrike" dirty="0">
                          <a:solidFill>
                            <a:schemeClr val="bg1"/>
                          </a:solidFill>
                          <a:effectLst/>
                        </a:rPr>
                        <a:t>purchases</a:t>
                      </a:r>
                      <a:endParaRPr lang="en-US" sz="1050" b="1"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l" fontAlgn="b"/>
                      <a:r>
                        <a:rPr lang="en-US" sz="1050" u="none" strike="noStrike" dirty="0">
                          <a:solidFill>
                            <a:schemeClr val="bg1"/>
                          </a:solidFill>
                          <a:effectLst/>
                        </a:rPr>
                        <a:t>% of all purchases</a:t>
                      </a:r>
                      <a:endParaRPr lang="en-US" sz="1050" b="1" i="0" u="none" strike="noStrike" dirty="0">
                        <a:solidFill>
                          <a:schemeClr val="bg1"/>
                        </a:solidFill>
                        <a:effectLst/>
                        <a:latin typeface="Ubuntu" panose="020B0504030602030204" pitchFamily="34" charset="0"/>
                      </a:endParaRPr>
                    </a:p>
                  </a:txBody>
                  <a:tcPr marL="5826" marR="5826" marT="5826" marB="0" anchor="b">
                    <a:solidFill>
                      <a:srgbClr val="4D6172"/>
                    </a:solidFill>
                  </a:tcPr>
                </a:tc>
                <a:extLst>
                  <a:ext uri="{0D108BD9-81ED-4DB2-BD59-A6C34878D82A}">
                    <a16:rowId xmlns:a16="http://schemas.microsoft.com/office/drawing/2014/main" val="1974715838"/>
                  </a:ext>
                </a:extLst>
              </a:tr>
              <a:tr h="188321">
                <a:tc>
                  <a:txBody>
                    <a:bodyPr/>
                    <a:lstStyle/>
                    <a:p>
                      <a:pPr algn="l" fontAlgn="b"/>
                      <a:r>
                        <a:rPr lang="en-US" sz="900" u="none" strike="noStrike" dirty="0">
                          <a:solidFill>
                            <a:schemeClr val="tx1"/>
                          </a:solidFill>
                          <a:effectLst/>
                        </a:rPr>
                        <a:t>weekly-newsletter</a:t>
                      </a:r>
                      <a:endParaRPr lang="en-US" sz="900" b="0" i="0" u="none" strike="noStrike" dirty="0">
                        <a:solidFill>
                          <a:schemeClr val="tx1"/>
                        </a:solidFill>
                        <a:effectLst/>
                        <a:latin typeface="Ubuntu" panose="020B0504030602030204" pitchFamily="34" charset="0"/>
                      </a:endParaRPr>
                    </a:p>
                  </a:txBody>
                  <a:tcPr marL="5826" marR="5826" marT="5826" marB="0" anchor="b">
                    <a:solidFill>
                      <a:schemeClr val="accent5">
                        <a:lumMod val="20000"/>
                        <a:lumOff val="80000"/>
                      </a:schemeClr>
                    </a:solidFill>
                  </a:tcPr>
                </a:tc>
                <a:tc>
                  <a:txBody>
                    <a:bodyPr/>
                    <a:lstStyle/>
                    <a:p>
                      <a:pPr algn="l" fontAlgn="b"/>
                      <a:r>
                        <a:rPr lang="en-US" sz="900" u="none" strike="noStrike" dirty="0">
                          <a:solidFill>
                            <a:schemeClr val="tx1"/>
                          </a:solidFill>
                          <a:effectLst/>
                        </a:rPr>
                        <a:t>email</a:t>
                      </a:r>
                      <a:endParaRPr lang="en-US" sz="900" b="0" i="0" u="none" strike="noStrike" dirty="0">
                        <a:solidFill>
                          <a:schemeClr val="tx1"/>
                        </a:solidFill>
                        <a:effectLst/>
                        <a:latin typeface="Ubuntu" panose="020B0504030602030204" pitchFamily="34" charset="0"/>
                      </a:endParaRPr>
                    </a:p>
                  </a:txBody>
                  <a:tcPr marL="5826" marR="5826" marT="5826" marB="0" anchor="b">
                    <a:solidFill>
                      <a:schemeClr val="accent5">
                        <a:lumMod val="20000"/>
                        <a:lumOff val="80000"/>
                      </a:schemeClr>
                    </a:solidFill>
                  </a:tcPr>
                </a:tc>
                <a:tc>
                  <a:txBody>
                    <a:bodyPr/>
                    <a:lstStyle/>
                    <a:p>
                      <a:pPr algn="r" fontAlgn="b"/>
                      <a:r>
                        <a:rPr lang="en-US" sz="700" u="none" strike="noStrike" dirty="0">
                          <a:solidFill>
                            <a:schemeClr val="bg1"/>
                          </a:solidFill>
                          <a:effectLst/>
                        </a:rPr>
                        <a:t>0</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0%</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900" u="none" strike="noStrike" dirty="0">
                          <a:solidFill>
                            <a:schemeClr val="bg1"/>
                          </a:solidFill>
                          <a:effectLst/>
                        </a:rPr>
                        <a:t>447</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21%</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tx1"/>
                          </a:solidFill>
                          <a:effectLst/>
                        </a:rPr>
                        <a:t>115</a:t>
                      </a:r>
                      <a:endParaRPr lang="en-US" sz="700" b="0" i="0" u="none" strike="noStrike" dirty="0">
                        <a:solidFill>
                          <a:schemeClr val="tx1"/>
                        </a:solidFill>
                        <a:effectLst/>
                        <a:latin typeface="Calibri" panose="020F0502020204030204" pitchFamily="34" charset="0"/>
                      </a:endParaRPr>
                    </a:p>
                  </a:txBody>
                  <a:tcPr marL="5826" marR="5826" marT="5826" marB="0" anchor="b">
                    <a:solidFill>
                      <a:schemeClr val="accent5">
                        <a:lumMod val="20000"/>
                        <a:lumOff val="80000"/>
                      </a:schemeClr>
                    </a:solidFill>
                  </a:tcPr>
                </a:tc>
                <a:tc>
                  <a:txBody>
                    <a:bodyPr/>
                    <a:lstStyle/>
                    <a:p>
                      <a:pPr algn="r" fontAlgn="b"/>
                      <a:r>
                        <a:rPr lang="en-US" sz="700" u="none" strike="noStrike" dirty="0">
                          <a:solidFill>
                            <a:schemeClr val="tx1"/>
                          </a:solidFill>
                          <a:effectLst/>
                        </a:rPr>
                        <a:t>32%</a:t>
                      </a:r>
                      <a:endParaRPr lang="en-US" sz="700" b="0" i="0" u="none" strike="noStrike" dirty="0">
                        <a:solidFill>
                          <a:schemeClr val="tx1"/>
                        </a:solidFill>
                        <a:effectLst/>
                        <a:latin typeface="Calibri" panose="020F0502020204030204" pitchFamily="34" charset="0"/>
                      </a:endParaRPr>
                    </a:p>
                  </a:txBody>
                  <a:tcPr marL="5826" marR="5826" marT="5826" marB="0" anchor="b">
                    <a:solidFill>
                      <a:schemeClr val="accent5">
                        <a:lumMod val="20000"/>
                        <a:lumOff val="80000"/>
                      </a:schemeClr>
                    </a:solidFill>
                  </a:tcPr>
                </a:tc>
                <a:extLst>
                  <a:ext uri="{0D108BD9-81ED-4DB2-BD59-A6C34878D82A}">
                    <a16:rowId xmlns:a16="http://schemas.microsoft.com/office/drawing/2014/main" val="2977405047"/>
                  </a:ext>
                </a:extLst>
              </a:tr>
              <a:tr h="188321">
                <a:tc>
                  <a:txBody>
                    <a:bodyPr/>
                    <a:lstStyle/>
                    <a:p>
                      <a:pPr algn="l" fontAlgn="b"/>
                      <a:r>
                        <a:rPr lang="en-US" sz="900" u="none" strike="noStrike" dirty="0">
                          <a:solidFill>
                            <a:schemeClr val="tx1"/>
                          </a:solidFill>
                          <a:effectLst/>
                        </a:rPr>
                        <a:t>retargetting-ad</a:t>
                      </a:r>
                      <a:endParaRPr lang="en-US" sz="900" b="0" i="0" u="none" strike="noStrike" dirty="0">
                        <a:solidFill>
                          <a:schemeClr val="tx1"/>
                        </a:solidFill>
                        <a:effectLst/>
                        <a:latin typeface="Ubuntu" panose="020B0504030602030204" pitchFamily="34" charset="0"/>
                      </a:endParaRPr>
                    </a:p>
                  </a:txBody>
                  <a:tcPr marL="5826" marR="5826" marT="5826" marB="0" anchor="b">
                    <a:solidFill>
                      <a:schemeClr val="accent5">
                        <a:lumMod val="20000"/>
                        <a:lumOff val="80000"/>
                      </a:schemeClr>
                    </a:solidFill>
                  </a:tcPr>
                </a:tc>
                <a:tc>
                  <a:txBody>
                    <a:bodyPr/>
                    <a:lstStyle/>
                    <a:p>
                      <a:pPr algn="l" fontAlgn="b"/>
                      <a:r>
                        <a:rPr lang="en-US" sz="900" u="none" strike="noStrike" dirty="0">
                          <a:solidFill>
                            <a:schemeClr val="tx1"/>
                          </a:solidFill>
                          <a:effectLst/>
                        </a:rPr>
                        <a:t>facebook</a:t>
                      </a:r>
                      <a:endParaRPr lang="en-US" sz="900" b="0" i="0" u="none" strike="noStrike" dirty="0">
                        <a:solidFill>
                          <a:schemeClr val="tx1"/>
                        </a:solidFill>
                        <a:effectLst/>
                        <a:latin typeface="Ubuntu" panose="020B0504030602030204" pitchFamily="34" charset="0"/>
                      </a:endParaRPr>
                    </a:p>
                  </a:txBody>
                  <a:tcPr marL="5826" marR="5826" marT="5826" marB="0" anchor="b">
                    <a:solidFill>
                      <a:schemeClr val="accent5">
                        <a:lumMod val="20000"/>
                        <a:lumOff val="80000"/>
                      </a:schemeClr>
                    </a:solidFill>
                  </a:tcPr>
                </a:tc>
                <a:tc>
                  <a:txBody>
                    <a:bodyPr/>
                    <a:lstStyle/>
                    <a:p>
                      <a:pPr algn="r" fontAlgn="b"/>
                      <a:r>
                        <a:rPr lang="en-US" sz="700" u="none" strike="noStrike" dirty="0">
                          <a:solidFill>
                            <a:schemeClr val="bg1"/>
                          </a:solidFill>
                          <a:effectLst/>
                        </a:rPr>
                        <a:t>0</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0%</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900" u="none" strike="noStrike" dirty="0">
                          <a:solidFill>
                            <a:schemeClr val="bg1"/>
                          </a:solidFill>
                          <a:effectLst/>
                        </a:rPr>
                        <a:t>443</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21%</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tx1"/>
                          </a:solidFill>
                          <a:effectLst/>
                        </a:rPr>
                        <a:t>113</a:t>
                      </a:r>
                      <a:endParaRPr lang="en-US" sz="700" b="0" i="0" u="none" strike="noStrike" dirty="0">
                        <a:solidFill>
                          <a:schemeClr val="tx1"/>
                        </a:solidFill>
                        <a:effectLst/>
                        <a:latin typeface="Calibri" panose="020F0502020204030204" pitchFamily="34" charset="0"/>
                      </a:endParaRPr>
                    </a:p>
                  </a:txBody>
                  <a:tcPr marL="5826" marR="5826" marT="5826" marB="0" anchor="b">
                    <a:solidFill>
                      <a:schemeClr val="accent5">
                        <a:lumMod val="20000"/>
                        <a:lumOff val="80000"/>
                      </a:schemeClr>
                    </a:solidFill>
                  </a:tcPr>
                </a:tc>
                <a:tc>
                  <a:txBody>
                    <a:bodyPr/>
                    <a:lstStyle/>
                    <a:p>
                      <a:pPr algn="r" fontAlgn="b"/>
                      <a:r>
                        <a:rPr lang="en-US" sz="700" u="none" strike="noStrike" dirty="0">
                          <a:solidFill>
                            <a:schemeClr val="tx1"/>
                          </a:solidFill>
                          <a:effectLst/>
                        </a:rPr>
                        <a:t>31%</a:t>
                      </a:r>
                      <a:endParaRPr lang="en-US" sz="700" b="0" i="0" u="none" strike="noStrike" dirty="0">
                        <a:solidFill>
                          <a:schemeClr val="tx1"/>
                        </a:solidFill>
                        <a:effectLst/>
                        <a:latin typeface="Calibri" panose="020F0502020204030204" pitchFamily="34" charset="0"/>
                      </a:endParaRPr>
                    </a:p>
                  </a:txBody>
                  <a:tcPr marL="5826" marR="5826" marT="5826" marB="0" anchor="b">
                    <a:solidFill>
                      <a:schemeClr val="accent5">
                        <a:lumMod val="20000"/>
                        <a:lumOff val="80000"/>
                      </a:schemeClr>
                    </a:solidFill>
                  </a:tcPr>
                </a:tc>
                <a:extLst>
                  <a:ext uri="{0D108BD9-81ED-4DB2-BD59-A6C34878D82A}">
                    <a16:rowId xmlns:a16="http://schemas.microsoft.com/office/drawing/2014/main" val="2074122750"/>
                  </a:ext>
                </a:extLst>
              </a:tr>
              <a:tr h="188321">
                <a:tc>
                  <a:txBody>
                    <a:bodyPr/>
                    <a:lstStyle/>
                    <a:p>
                      <a:pPr algn="l" fontAlgn="b"/>
                      <a:r>
                        <a:rPr lang="en-US" sz="900" u="none" strike="noStrike" dirty="0">
                          <a:solidFill>
                            <a:schemeClr val="bg1"/>
                          </a:solidFill>
                          <a:effectLst/>
                        </a:rPr>
                        <a:t>retargetting-campaign</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l" fontAlgn="b"/>
                      <a:r>
                        <a:rPr lang="en-US" sz="900" u="none" strike="noStrike" dirty="0">
                          <a:solidFill>
                            <a:schemeClr val="bg1"/>
                          </a:solidFill>
                          <a:effectLst/>
                        </a:rPr>
                        <a:t>email</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0</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0%</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900" u="none" strike="noStrike" dirty="0">
                          <a:solidFill>
                            <a:schemeClr val="bg1"/>
                          </a:solidFill>
                          <a:effectLst/>
                        </a:rPr>
                        <a:t>245</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12%</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54</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15%</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extLst>
                  <a:ext uri="{0D108BD9-81ED-4DB2-BD59-A6C34878D82A}">
                    <a16:rowId xmlns:a16="http://schemas.microsoft.com/office/drawing/2014/main" val="480482027"/>
                  </a:ext>
                </a:extLst>
              </a:tr>
              <a:tr h="188321">
                <a:tc>
                  <a:txBody>
                    <a:bodyPr/>
                    <a:lstStyle/>
                    <a:p>
                      <a:pPr algn="l" fontAlgn="b"/>
                      <a:r>
                        <a:rPr lang="en-US" sz="900" u="none" strike="noStrike" dirty="0">
                          <a:solidFill>
                            <a:schemeClr val="bg1"/>
                          </a:solidFill>
                          <a:effectLst/>
                        </a:rPr>
                        <a:t>paid-search</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l" fontAlgn="b"/>
                      <a:r>
                        <a:rPr lang="en-US" sz="900" u="none" strike="noStrike" dirty="0">
                          <a:solidFill>
                            <a:schemeClr val="bg1"/>
                          </a:solidFill>
                          <a:effectLst/>
                        </a:rPr>
                        <a:t>google</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0</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0%</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900" u="none" strike="noStrike" dirty="0">
                          <a:solidFill>
                            <a:schemeClr val="bg1"/>
                          </a:solidFill>
                          <a:effectLst/>
                        </a:rPr>
                        <a:t>178</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8%</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52</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14%</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extLst>
                  <a:ext uri="{0D108BD9-81ED-4DB2-BD59-A6C34878D82A}">
                    <a16:rowId xmlns:a16="http://schemas.microsoft.com/office/drawing/2014/main" val="2838151844"/>
                  </a:ext>
                </a:extLst>
              </a:tr>
              <a:tr h="188321">
                <a:tc>
                  <a:txBody>
                    <a:bodyPr/>
                    <a:lstStyle/>
                    <a:p>
                      <a:pPr algn="l" fontAlgn="b"/>
                      <a:r>
                        <a:rPr lang="en-US" sz="900" u="none" strike="noStrike" dirty="0">
                          <a:solidFill>
                            <a:schemeClr val="tx1"/>
                          </a:solidFill>
                          <a:effectLst/>
                        </a:rPr>
                        <a:t>getting-to-know-cool-tshirts</a:t>
                      </a:r>
                      <a:endParaRPr lang="en-US" sz="900" b="0" i="0" u="none" strike="noStrike" dirty="0">
                        <a:solidFill>
                          <a:schemeClr val="tx1"/>
                        </a:solidFill>
                        <a:effectLst/>
                        <a:latin typeface="Ubuntu" panose="020B0504030602030204" pitchFamily="34" charset="0"/>
                      </a:endParaRPr>
                    </a:p>
                  </a:txBody>
                  <a:tcPr marL="5826" marR="5826" marT="5826" marB="0" anchor="b">
                    <a:solidFill>
                      <a:srgbClr val="FFFF00"/>
                    </a:solidFill>
                  </a:tcPr>
                </a:tc>
                <a:tc>
                  <a:txBody>
                    <a:bodyPr/>
                    <a:lstStyle/>
                    <a:p>
                      <a:pPr algn="l" fontAlgn="b"/>
                      <a:r>
                        <a:rPr lang="en-US" sz="900" u="none" strike="noStrike" dirty="0">
                          <a:solidFill>
                            <a:schemeClr val="tx1"/>
                          </a:solidFill>
                          <a:effectLst/>
                        </a:rPr>
                        <a:t>nytimes</a:t>
                      </a:r>
                      <a:endParaRPr lang="en-US" sz="900" b="0" i="0" u="none" strike="noStrike" dirty="0">
                        <a:solidFill>
                          <a:schemeClr val="tx1"/>
                        </a:solidFill>
                        <a:effectLst/>
                        <a:latin typeface="Ubuntu" panose="020B0504030602030204" pitchFamily="34" charset="0"/>
                      </a:endParaRPr>
                    </a:p>
                  </a:txBody>
                  <a:tcPr marL="5826" marR="5826" marT="5826" marB="0" anchor="b">
                    <a:solidFill>
                      <a:srgbClr val="FFFF00"/>
                    </a:solidFill>
                  </a:tcPr>
                </a:tc>
                <a:tc>
                  <a:txBody>
                    <a:bodyPr/>
                    <a:lstStyle/>
                    <a:p>
                      <a:pPr algn="r" fontAlgn="b"/>
                      <a:r>
                        <a:rPr lang="en-US" sz="700" u="none" strike="noStrike" dirty="0">
                          <a:solidFill>
                            <a:schemeClr val="tx1"/>
                          </a:solidFill>
                          <a:effectLst/>
                        </a:rPr>
                        <a:t>612</a:t>
                      </a:r>
                      <a:endParaRPr lang="en-US" sz="700" b="0" i="0" u="none" strike="noStrike" dirty="0">
                        <a:solidFill>
                          <a:schemeClr val="tx1"/>
                        </a:solidFill>
                        <a:effectLst/>
                        <a:latin typeface="Calibri" panose="020F0502020204030204" pitchFamily="34" charset="0"/>
                      </a:endParaRPr>
                    </a:p>
                  </a:txBody>
                  <a:tcPr marL="5826" marR="5826" marT="5826" marB="0" anchor="b">
                    <a:solidFill>
                      <a:srgbClr val="FFFF00"/>
                    </a:solidFill>
                  </a:tcPr>
                </a:tc>
                <a:tc>
                  <a:txBody>
                    <a:bodyPr/>
                    <a:lstStyle/>
                    <a:p>
                      <a:pPr algn="r" fontAlgn="b"/>
                      <a:r>
                        <a:rPr lang="en-US" sz="700" u="none" strike="noStrike" dirty="0">
                          <a:solidFill>
                            <a:schemeClr val="tx1"/>
                          </a:solidFill>
                          <a:effectLst/>
                        </a:rPr>
                        <a:t>31%</a:t>
                      </a:r>
                      <a:endParaRPr lang="en-US" sz="700" b="0" i="0" u="none" strike="noStrike" dirty="0">
                        <a:solidFill>
                          <a:schemeClr val="tx1"/>
                        </a:solidFill>
                        <a:effectLst/>
                        <a:latin typeface="Calibri" panose="020F0502020204030204" pitchFamily="34" charset="0"/>
                      </a:endParaRPr>
                    </a:p>
                  </a:txBody>
                  <a:tcPr marL="5826" marR="5826" marT="5826" marB="0" anchor="b">
                    <a:solidFill>
                      <a:srgbClr val="FFFF00"/>
                    </a:solidFill>
                  </a:tcPr>
                </a:tc>
                <a:tc>
                  <a:txBody>
                    <a:bodyPr/>
                    <a:lstStyle/>
                    <a:p>
                      <a:pPr algn="r" fontAlgn="b"/>
                      <a:r>
                        <a:rPr lang="en-US" sz="900" u="none" strike="noStrike" dirty="0">
                          <a:solidFill>
                            <a:schemeClr val="bg1"/>
                          </a:solidFill>
                          <a:effectLst/>
                        </a:rPr>
                        <a:t>232</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11%</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9</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2%</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extLst>
                  <a:ext uri="{0D108BD9-81ED-4DB2-BD59-A6C34878D82A}">
                    <a16:rowId xmlns:a16="http://schemas.microsoft.com/office/drawing/2014/main" val="3788488047"/>
                  </a:ext>
                </a:extLst>
              </a:tr>
              <a:tr h="188321">
                <a:tc>
                  <a:txBody>
                    <a:bodyPr/>
                    <a:lstStyle/>
                    <a:p>
                      <a:pPr algn="l" fontAlgn="b"/>
                      <a:r>
                        <a:rPr lang="en-US" sz="900" u="none" strike="noStrike" dirty="0">
                          <a:solidFill>
                            <a:schemeClr val="tx1"/>
                          </a:solidFill>
                          <a:effectLst/>
                        </a:rPr>
                        <a:t>ten-crazy-cool-tshirts-facts</a:t>
                      </a:r>
                      <a:endParaRPr lang="en-US" sz="900" b="0" i="0" u="none" strike="noStrike" dirty="0">
                        <a:solidFill>
                          <a:schemeClr val="tx1"/>
                        </a:solidFill>
                        <a:effectLst/>
                        <a:latin typeface="Ubuntu" panose="020B0504030602030204" pitchFamily="34" charset="0"/>
                      </a:endParaRPr>
                    </a:p>
                  </a:txBody>
                  <a:tcPr marL="5826" marR="5826" marT="5826" marB="0" anchor="b">
                    <a:solidFill>
                      <a:srgbClr val="FFFF00"/>
                    </a:solidFill>
                  </a:tcPr>
                </a:tc>
                <a:tc>
                  <a:txBody>
                    <a:bodyPr/>
                    <a:lstStyle/>
                    <a:p>
                      <a:pPr algn="l" fontAlgn="b"/>
                      <a:r>
                        <a:rPr lang="en-US" sz="900" u="none" strike="noStrike" dirty="0">
                          <a:solidFill>
                            <a:schemeClr val="tx1"/>
                          </a:solidFill>
                          <a:effectLst/>
                        </a:rPr>
                        <a:t>buzzfeed</a:t>
                      </a:r>
                      <a:endParaRPr lang="en-US" sz="900" b="0" i="0" u="none" strike="noStrike" dirty="0">
                        <a:solidFill>
                          <a:schemeClr val="tx1"/>
                        </a:solidFill>
                        <a:effectLst/>
                        <a:latin typeface="Ubuntu" panose="020B0504030602030204" pitchFamily="34" charset="0"/>
                      </a:endParaRPr>
                    </a:p>
                  </a:txBody>
                  <a:tcPr marL="5826" marR="5826" marT="5826" marB="0" anchor="b">
                    <a:solidFill>
                      <a:srgbClr val="FFFF00"/>
                    </a:solidFill>
                  </a:tcPr>
                </a:tc>
                <a:tc>
                  <a:txBody>
                    <a:bodyPr/>
                    <a:lstStyle/>
                    <a:p>
                      <a:pPr algn="r" fontAlgn="b"/>
                      <a:r>
                        <a:rPr lang="en-US" sz="700" u="none" strike="noStrike" dirty="0">
                          <a:solidFill>
                            <a:schemeClr val="tx1"/>
                          </a:solidFill>
                          <a:effectLst/>
                        </a:rPr>
                        <a:t>576</a:t>
                      </a:r>
                      <a:endParaRPr lang="en-US" sz="700" b="0" i="0" u="none" strike="noStrike" dirty="0">
                        <a:solidFill>
                          <a:schemeClr val="tx1"/>
                        </a:solidFill>
                        <a:effectLst/>
                        <a:latin typeface="Calibri" panose="020F0502020204030204" pitchFamily="34" charset="0"/>
                      </a:endParaRPr>
                    </a:p>
                  </a:txBody>
                  <a:tcPr marL="5826" marR="5826" marT="5826" marB="0" anchor="b">
                    <a:solidFill>
                      <a:srgbClr val="FFFF00"/>
                    </a:solidFill>
                  </a:tcPr>
                </a:tc>
                <a:tc>
                  <a:txBody>
                    <a:bodyPr/>
                    <a:lstStyle/>
                    <a:p>
                      <a:pPr algn="r" fontAlgn="b"/>
                      <a:r>
                        <a:rPr lang="en-US" sz="700" u="none" strike="noStrike" dirty="0">
                          <a:solidFill>
                            <a:schemeClr val="tx1"/>
                          </a:solidFill>
                          <a:effectLst/>
                        </a:rPr>
                        <a:t>29%</a:t>
                      </a:r>
                      <a:endParaRPr lang="en-US" sz="700" b="0" i="0" u="none" strike="noStrike" dirty="0">
                        <a:solidFill>
                          <a:schemeClr val="tx1"/>
                        </a:solidFill>
                        <a:effectLst/>
                        <a:latin typeface="Calibri" panose="020F0502020204030204" pitchFamily="34" charset="0"/>
                      </a:endParaRPr>
                    </a:p>
                  </a:txBody>
                  <a:tcPr marL="5826" marR="5826" marT="5826" marB="0" anchor="b">
                    <a:solidFill>
                      <a:srgbClr val="FFFF00"/>
                    </a:solidFill>
                  </a:tcPr>
                </a:tc>
                <a:tc>
                  <a:txBody>
                    <a:bodyPr/>
                    <a:lstStyle/>
                    <a:p>
                      <a:pPr algn="r" fontAlgn="b"/>
                      <a:r>
                        <a:rPr lang="en-US" sz="900" u="none" strike="noStrike" dirty="0">
                          <a:solidFill>
                            <a:schemeClr val="bg1"/>
                          </a:solidFill>
                          <a:effectLst/>
                        </a:rPr>
                        <a:t>190</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9%</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9</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2%</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extLst>
                  <a:ext uri="{0D108BD9-81ED-4DB2-BD59-A6C34878D82A}">
                    <a16:rowId xmlns:a16="http://schemas.microsoft.com/office/drawing/2014/main" val="2607237308"/>
                  </a:ext>
                </a:extLst>
              </a:tr>
              <a:tr h="188321">
                <a:tc>
                  <a:txBody>
                    <a:bodyPr/>
                    <a:lstStyle/>
                    <a:p>
                      <a:pPr algn="l" fontAlgn="b"/>
                      <a:r>
                        <a:rPr lang="en-US" sz="900" u="none" strike="noStrike" dirty="0">
                          <a:solidFill>
                            <a:schemeClr val="tx1"/>
                          </a:solidFill>
                          <a:effectLst/>
                        </a:rPr>
                        <a:t>interview-with-cool-tshirts-founder</a:t>
                      </a:r>
                      <a:endParaRPr lang="en-US" sz="900" b="0" i="0" u="none" strike="noStrike" dirty="0">
                        <a:solidFill>
                          <a:schemeClr val="tx1"/>
                        </a:solidFill>
                        <a:effectLst/>
                        <a:latin typeface="Ubuntu" panose="020B0504030602030204" pitchFamily="34" charset="0"/>
                      </a:endParaRPr>
                    </a:p>
                  </a:txBody>
                  <a:tcPr marL="5826" marR="5826" marT="5826" marB="0" anchor="b">
                    <a:solidFill>
                      <a:srgbClr val="FFFF00"/>
                    </a:solidFill>
                  </a:tcPr>
                </a:tc>
                <a:tc>
                  <a:txBody>
                    <a:bodyPr/>
                    <a:lstStyle/>
                    <a:p>
                      <a:pPr algn="l" fontAlgn="b"/>
                      <a:r>
                        <a:rPr lang="en-US" sz="900" u="none" strike="noStrike" dirty="0">
                          <a:solidFill>
                            <a:schemeClr val="tx1"/>
                          </a:solidFill>
                          <a:effectLst/>
                        </a:rPr>
                        <a:t>medium</a:t>
                      </a:r>
                      <a:endParaRPr lang="en-US" sz="900" b="0" i="0" u="none" strike="noStrike" dirty="0">
                        <a:solidFill>
                          <a:schemeClr val="tx1"/>
                        </a:solidFill>
                        <a:effectLst/>
                        <a:latin typeface="Ubuntu" panose="020B0504030602030204" pitchFamily="34" charset="0"/>
                      </a:endParaRPr>
                    </a:p>
                  </a:txBody>
                  <a:tcPr marL="5826" marR="5826" marT="5826" marB="0" anchor="b">
                    <a:solidFill>
                      <a:srgbClr val="FFFF00"/>
                    </a:solidFill>
                  </a:tcPr>
                </a:tc>
                <a:tc>
                  <a:txBody>
                    <a:bodyPr/>
                    <a:lstStyle/>
                    <a:p>
                      <a:pPr algn="r" fontAlgn="b"/>
                      <a:r>
                        <a:rPr lang="en-US" sz="700" u="none" strike="noStrike" dirty="0">
                          <a:solidFill>
                            <a:schemeClr val="tx1"/>
                          </a:solidFill>
                          <a:effectLst/>
                        </a:rPr>
                        <a:t>622</a:t>
                      </a:r>
                      <a:endParaRPr lang="en-US" sz="700" b="0" i="0" u="none" strike="noStrike" dirty="0">
                        <a:solidFill>
                          <a:schemeClr val="tx1"/>
                        </a:solidFill>
                        <a:effectLst/>
                        <a:latin typeface="Calibri" panose="020F0502020204030204" pitchFamily="34" charset="0"/>
                      </a:endParaRPr>
                    </a:p>
                  </a:txBody>
                  <a:tcPr marL="5826" marR="5826" marT="5826" marB="0" anchor="b">
                    <a:solidFill>
                      <a:srgbClr val="FFFF00"/>
                    </a:solidFill>
                  </a:tcPr>
                </a:tc>
                <a:tc>
                  <a:txBody>
                    <a:bodyPr/>
                    <a:lstStyle/>
                    <a:p>
                      <a:pPr algn="r" fontAlgn="b"/>
                      <a:r>
                        <a:rPr lang="en-US" sz="700" u="none" strike="noStrike" dirty="0">
                          <a:solidFill>
                            <a:schemeClr val="tx1"/>
                          </a:solidFill>
                          <a:effectLst/>
                        </a:rPr>
                        <a:t>31%</a:t>
                      </a:r>
                      <a:endParaRPr lang="en-US" sz="700" b="0" i="0" u="none" strike="noStrike" dirty="0">
                        <a:solidFill>
                          <a:schemeClr val="tx1"/>
                        </a:solidFill>
                        <a:effectLst/>
                        <a:latin typeface="Calibri" panose="020F0502020204030204" pitchFamily="34" charset="0"/>
                      </a:endParaRPr>
                    </a:p>
                  </a:txBody>
                  <a:tcPr marL="5826" marR="5826" marT="5826" marB="0" anchor="b">
                    <a:solidFill>
                      <a:srgbClr val="FFFF00"/>
                    </a:solidFill>
                  </a:tcPr>
                </a:tc>
                <a:tc>
                  <a:txBody>
                    <a:bodyPr/>
                    <a:lstStyle/>
                    <a:p>
                      <a:pPr algn="r" fontAlgn="b"/>
                      <a:r>
                        <a:rPr lang="en-US" sz="900" u="none" strike="noStrike" dirty="0">
                          <a:solidFill>
                            <a:schemeClr val="bg1"/>
                          </a:solidFill>
                          <a:effectLst/>
                        </a:rPr>
                        <a:t>184</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9%</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7</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2%</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extLst>
                  <a:ext uri="{0D108BD9-81ED-4DB2-BD59-A6C34878D82A}">
                    <a16:rowId xmlns:a16="http://schemas.microsoft.com/office/drawing/2014/main" val="3955655319"/>
                  </a:ext>
                </a:extLst>
              </a:tr>
              <a:tr h="188321">
                <a:tc>
                  <a:txBody>
                    <a:bodyPr/>
                    <a:lstStyle/>
                    <a:p>
                      <a:pPr algn="l" fontAlgn="b"/>
                      <a:r>
                        <a:rPr lang="en-US" sz="900" u="none" strike="noStrike" dirty="0">
                          <a:solidFill>
                            <a:schemeClr val="bg1"/>
                          </a:solidFill>
                          <a:effectLst/>
                        </a:rPr>
                        <a:t>cool-tshirts-search</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l" fontAlgn="b"/>
                      <a:r>
                        <a:rPr lang="en-US" sz="900" u="none" strike="noStrike" dirty="0">
                          <a:solidFill>
                            <a:schemeClr val="bg1"/>
                          </a:solidFill>
                          <a:effectLst/>
                        </a:rPr>
                        <a:t>google</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169</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9%</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900" u="none" strike="noStrike" dirty="0">
                          <a:solidFill>
                            <a:schemeClr val="bg1"/>
                          </a:solidFill>
                          <a:effectLst/>
                        </a:rPr>
                        <a:t>178</a:t>
                      </a:r>
                      <a:endParaRPr lang="en-US" sz="900" b="0" i="0" u="none" strike="noStrike" dirty="0">
                        <a:solidFill>
                          <a:schemeClr val="bg1"/>
                        </a:solidFill>
                        <a:effectLst/>
                        <a:latin typeface="Ubuntu" panose="020B0504030602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8%</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2</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tc>
                  <a:txBody>
                    <a:bodyPr/>
                    <a:lstStyle/>
                    <a:p>
                      <a:pPr algn="r" fontAlgn="b"/>
                      <a:r>
                        <a:rPr lang="en-US" sz="700" u="none" strike="noStrike" dirty="0">
                          <a:solidFill>
                            <a:schemeClr val="bg1"/>
                          </a:solidFill>
                          <a:effectLst/>
                        </a:rPr>
                        <a:t>1%</a:t>
                      </a:r>
                      <a:endParaRPr lang="en-US" sz="700" b="0" i="0" u="none" strike="noStrike" dirty="0">
                        <a:solidFill>
                          <a:schemeClr val="bg1"/>
                        </a:solidFill>
                        <a:effectLst/>
                        <a:latin typeface="Calibri" panose="020F0502020204030204" pitchFamily="34" charset="0"/>
                      </a:endParaRPr>
                    </a:p>
                  </a:txBody>
                  <a:tcPr marL="5826" marR="5826" marT="5826" marB="0" anchor="b">
                    <a:solidFill>
                      <a:srgbClr val="4D6172"/>
                    </a:solidFill>
                  </a:tcPr>
                </a:tc>
                <a:extLst>
                  <a:ext uri="{0D108BD9-81ED-4DB2-BD59-A6C34878D82A}">
                    <a16:rowId xmlns:a16="http://schemas.microsoft.com/office/drawing/2014/main" val="3680251689"/>
                  </a:ext>
                </a:extLst>
              </a:tr>
            </a:tbl>
          </a:graphicData>
        </a:graphic>
      </p:graphicFrame>
      <p:sp>
        <p:nvSpPr>
          <p:cNvPr id="6" name="Shape 324">
            <a:extLst>
              <a:ext uri="{FF2B5EF4-FFF2-40B4-BE49-F238E27FC236}">
                <a16:creationId xmlns:a16="http://schemas.microsoft.com/office/drawing/2014/main" id="{512CB2FE-85E4-D14F-A833-C6FFADD80B83}"/>
              </a:ext>
            </a:extLst>
          </p:cNvPr>
          <p:cNvSpPr txBox="1"/>
          <p:nvPr/>
        </p:nvSpPr>
        <p:spPr>
          <a:xfrm>
            <a:off x="177975" y="1076543"/>
            <a:ext cx="8654325" cy="192654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1"/>
            <a:r>
              <a:rPr lang="en-GB" sz="1000" dirty="0"/>
              <a:t>If Cool Tshirts can only reinvest on 5 campaigns based on this data, I would suggest reinvesting in: </a:t>
            </a:r>
            <a:r>
              <a:rPr lang="en-GB" sz="1000" b="1" dirty="0"/>
              <a:t>The Weekly Newsletter via email, Retargeting ad via Facebook, Getting to know cool shirts via NYTimes, Ten Crazy Cool TShirts facts via Buzzfeed, and Interview with Cool TShirts founder via Medium</a:t>
            </a:r>
            <a:r>
              <a:rPr lang="en-GB" sz="1000" dirty="0"/>
              <a:t>. I would suggest these 5 campaigns on the basis of how they drive first touch attribution and purchase attribution. </a:t>
            </a:r>
          </a:p>
          <a:p>
            <a:pPr lvl="1"/>
            <a:endParaRPr lang="en-GB" sz="1000" dirty="0"/>
          </a:p>
          <a:p>
            <a:pPr lvl="1"/>
            <a:r>
              <a:rPr lang="en-GB" sz="1000" dirty="0"/>
              <a:t>The three highlighted campaigns in yellow drive the majority of first touches. While these three do not drive a significant amount of purchases, they are critical in initiating the users journey and therefore should be </a:t>
            </a:r>
            <a:r>
              <a:rPr lang="en-GB" sz="1000"/>
              <a:t>reinvested in. </a:t>
            </a:r>
            <a:r>
              <a:rPr lang="en-GB" sz="1000" dirty="0"/>
              <a:t>Additionally, the two campaigns highlighted in blue are critical in driving purchases. I would invest in the retargeting ad via Facebook rather than via email because it drives a higher number of purchases.</a:t>
            </a:r>
          </a:p>
          <a:p>
            <a:pPr lvl="1"/>
            <a:endParaRPr lang="en-GB" sz="1000" dirty="0"/>
          </a:p>
          <a:p>
            <a:pPr lvl="1"/>
            <a:r>
              <a:rPr lang="en-GB" sz="1000" dirty="0"/>
              <a:t>In order to optimize Cool Tshirts campaign budget, I would suggest that the Cool Tshirts search via Google would be the quickest place to cut costs as it drives low first touches as well as purchases. While the paid search by google does drive 14% of purchases, I would also suggest cutting costs in this area, and investing further in the retargeting ad via Facebook as it will likely serve the same purpose.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 familiar with CoolTShirts</a:t>
            </a: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user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Optimize the 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Get familiar with Cool TShirts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1.1 Cool TShirts campaigns and sources</a:t>
            </a:r>
          </a:p>
        </p:txBody>
      </p:sp>
      <p:sp>
        <p:nvSpPr>
          <p:cNvPr id="323" name="Shape 323"/>
          <p:cNvSpPr txBox="1"/>
          <p:nvPr/>
        </p:nvSpPr>
        <p:spPr>
          <a:xfrm>
            <a:off x="177975" y="3509699"/>
            <a:ext cx="4539940" cy="1324948"/>
          </a:xfrm>
          <a:prstGeom prst="rect">
            <a:avLst/>
          </a:prstGeom>
          <a:solidFill>
            <a:srgbClr val="D9D9D9"/>
          </a:solidFill>
          <a:ln>
            <a:noFill/>
          </a:ln>
        </p:spPr>
        <p:txBody>
          <a:bodyPr spcFirstLastPara="1" wrap="square" lIns="91425" tIns="91425" rIns="91425" bIns="91425" anchor="t" anchorCtr="0">
            <a:noAutofit/>
          </a:bodyPr>
          <a:lstStyle/>
          <a:p>
            <a:r>
              <a:rPr lang="en-GB" sz="1000" dirty="0">
                <a:latin typeface="Courier New" panose="02070309020205020404" pitchFamily="49" charset="0"/>
                <a:cs typeface="Courier New" panose="02070309020205020404" pitchFamily="49" charset="0"/>
              </a:rPr>
              <a:t>SELECT COUNT (DISTINCT utm_campaign)</a:t>
            </a:r>
          </a:p>
          <a:p>
            <a:r>
              <a:rPr lang="en-GB" sz="1000" dirty="0">
                <a:latin typeface="Courier New" panose="02070309020205020404" pitchFamily="49" charset="0"/>
                <a:cs typeface="Courier New" panose="02070309020205020404" pitchFamily="49" charset="0"/>
              </a:rPr>
              <a:t>FROM page_visits;</a:t>
            </a:r>
          </a:p>
          <a:p>
            <a:r>
              <a:rPr lang="en-GB" sz="1000" dirty="0">
                <a:latin typeface="Courier New" panose="02070309020205020404" pitchFamily="49" charset="0"/>
                <a:cs typeface="Courier New" panose="02070309020205020404" pitchFamily="49" charset="0"/>
              </a:rPr>
              <a:t> </a:t>
            </a:r>
          </a:p>
          <a:p>
            <a:r>
              <a:rPr lang="en-GB" sz="1000" dirty="0">
                <a:latin typeface="Courier New" panose="02070309020205020404" pitchFamily="49" charset="0"/>
                <a:cs typeface="Courier New" panose="02070309020205020404" pitchFamily="49" charset="0"/>
              </a:rPr>
              <a:t>SELECT COUNT (DISTINCT utm_source)</a:t>
            </a:r>
          </a:p>
          <a:p>
            <a:r>
              <a:rPr lang="en-GB" sz="1000" dirty="0">
                <a:latin typeface="Courier New" panose="02070309020205020404" pitchFamily="49" charset="0"/>
                <a:cs typeface="Courier New" panose="02070309020205020404" pitchFamily="49" charset="0"/>
              </a:rPr>
              <a:t>FROM page_visits;</a:t>
            </a:r>
          </a:p>
          <a:p>
            <a:r>
              <a:rPr lang="en-GB" sz="1000" dirty="0">
                <a:latin typeface="Courier New" panose="02070309020205020404" pitchFamily="49" charset="0"/>
                <a:cs typeface="Courier New" panose="02070309020205020404" pitchFamily="49" charset="0"/>
              </a:rPr>
              <a:t> </a:t>
            </a:r>
          </a:p>
          <a:p>
            <a:r>
              <a:rPr lang="en-GB" sz="1000" dirty="0">
                <a:latin typeface="Courier New" panose="02070309020205020404" pitchFamily="49" charset="0"/>
                <a:cs typeface="Courier New" panose="02070309020205020404" pitchFamily="49" charset="0"/>
              </a:rPr>
              <a:t>SELECT DISTINCT utm_campaign, utm_source</a:t>
            </a:r>
          </a:p>
          <a:p>
            <a:r>
              <a:rPr lang="en-GB" sz="1000" dirty="0">
                <a:latin typeface="Courier New" panose="02070309020205020404" pitchFamily="49" charset="0"/>
                <a:cs typeface="Courier New" panose="02070309020205020404" pitchFamily="49" charset="0"/>
              </a:rPr>
              <a:t>FROM page_visits;</a:t>
            </a:r>
          </a:p>
          <a:p>
            <a:pPr marL="0" lvl="0" indent="0" rtl="0">
              <a:spcBef>
                <a:spcPts val="0"/>
              </a:spcBef>
              <a:spcAft>
                <a:spcPts val="0"/>
              </a:spcAft>
              <a:buNone/>
            </a:pPr>
            <a:endParaRPr sz="1000" dirty="0">
              <a:latin typeface="Courier New"/>
              <a:ea typeface="Courier New"/>
              <a:cs typeface="Courier New"/>
              <a:sym typeface="Courier New"/>
            </a:endParaRPr>
          </a:p>
        </p:txBody>
      </p:sp>
      <p:sp>
        <p:nvSpPr>
          <p:cNvPr id="324" name="Shape 324"/>
          <p:cNvSpPr txBox="1"/>
          <p:nvPr/>
        </p:nvSpPr>
        <p:spPr>
          <a:xfrm>
            <a:off x="177975" y="1201325"/>
            <a:ext cx="4539940" cy="226033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1"/>
            <a:r>
              <a:rPr lang="en-GB" sz="1200" dirty="0"/>
              <a:t>Cool TShirts is an innovative apparel shop running several marketing campaigns.</a:t>
            </a:r>
          </a:p>
          <a:p>
            <a:pPr lvl="1"/>
            <a:r>
              <a:rPr lang="en-GB" sz="1200" dirty="0"/>
              <a:t> </a:t>
            </a:r>
          </a:p>
          <a:p>
            <a:pPr lvl="1"/>
            <a:r>
              <a:rPr lang="en-GB" sz="1200" dirty="0"/>
              <a:t>A </a:t>
            </a:r>
            <a:r>
              <a:rPr lang="en-GB" sz="1200" b="1" dirty="0"/>
              <a:t>utm_campaign </a:t>
            </a:r>
            <a:r>
              <a:rPr lang="en-GB" sz="1200" dirty="0"/>
              <a:t>is the specific attribution medium for a user’s visit, such as an online advertisement or email blast. </a:t>
            </a:r>
          </a:p>
          <a:p>
            <a:pPr lvl="1"/>
            <a:endParaRPr lang="en-GB" sz="1200" dirty="0"/>
          </a:p>
          <a:p>
            <a:pPr lvl="1"/>
            <a:r>
              <a:rPr lang="en-GB" sz="1200" dirty="0"/>
              <a:t>A </a:t>
            </a:r>
            <a:r>
              <a:rPr lang="en-GB" sz="1200" b="1" dirty="0"/>
              <a:t>utm_source </a:t>
            </a:r>
            <a:r>
              <a:rPr lang="en-GB" sz="1200" dirty="0"/>
              <a:t>is the specific touchpoint or source of the user’s traffic, such as a website or social network. </a:t>
            </a:r>
          </a:p>
          <a:p>
            <a:pPr lvl="1"/>
            <a:endParaRPr lang="en-GB" sz="1200" dirty="0"/>
          </a:p>
          <a:p>
            <a:pPr lvl="1"/>
            <a:r>
              <a:rPr lang="en-GB" sz="1200" dirty="0"/>
              <a:t>Cool TShirts has </a:t>
            </a:r>
            <a:r>
              <a:rPr lang="en-GB" sz="1200" b="1" dirty="0"/>
              <a:t>8 distinct utm_campaigns </a:t>
            </a:r>
            <a:r>
              <a:rPr lang="en-GB" sz="1200" dirty="0"/>
              <a:t>and </a:t>
            </a:r>
            <a:r>
              <a:rPr lang="en-GB" sz="1200" b="1" dirty="0"/>
              <a:t>6 distinct utm_sources, </a:t>
            </a:r>
            <a:r>
              <a:rPr lang="en-GB" sz="1200" dirty="0"/>
              <a:t>listed to the right. These were identified by counting the distinct campaigns and sources in the data set.</a:t>
            </a:r>
            <a:endParaRPr lang="en-GB" sz="1200" b="1" dirty="0"/>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7" name="Shape 325">
            <a:extLst>
              <a:ext uri="{FF2B5EF4-FFF2-40B4-BE49-F238E27FC236}">
                <a16:creationId xmlns:a16="http://schemas.microsoft.com/office/drawing/2014/main" id="{48CA1406-A70A-4543-98C1-F9967B33035A}"/>
              </a:ext>
            </a:extLst>
          </p:cNvPr>
          <p:cNvGraphicFramePr/>
          <p:nvPr>
            <p:extLst>
              <p:ext uri="{D42A27DB-BD31-4B8C-83A1-F6EECF244321}">
                <p14:modId xmlns:p14="http://schemas.microsoft.com/office/powerpoint/2010/main" val="1963530776"/>
              </p:ext>
            </p:extLst>
          </p:nvPr>
        </p:nvGraphicFramePr>
        <p:xfrm>
          <a:off x="4862632" y="1201326"/>
          <a:ext cx="2267743" cy="3633321"/>
        </p:xfrm>
        <a:graphic>
          <a:graphicData uri="http://schemas.openxmlformats.org/drawingml/2006/table">
            <a:tbl>
              <a:tblPr>
                <a:noFill/>
                <a:tableStyleId>{8628B589-4659-4227-9C68-565DD4A46BFE}</a:tableStyleId>
              </a:tblPr>
              <a:tblGrid>
                <a:gridCol w="2267743">
                  <a:extLst>
                    <a:ext uri="{9D8B030D-6E8A-4147-A177-3AD203B41FA5}">
                      <a16:colId xmlns:a16="http://schemas.microsoft.com/office/drawing/2014/main" val="20000"/>
                    </a:ext>
                  </a:extLst>
                </a:gridCol>
              </a:tblGrid>
              <a:tr h="758724">
                <a:tc>
                  <a:txBody>
                    <a:bodyPr/>
                    <a:lstStyle/>
                    <a:p>
                      <a:pPr algn="ctr" fontAlgn="b"/>
                      <a:r>
                        <a:rPr lang="en-US" sz="1400" b="1" i="0" u="none" strike="noStrike" dirty="0">
                          <a:solidFill>
                            <a:schemeClr val="bg1"/>
                          </a:solidFill>
                          <a:effectLst/>
                          <a:latin typeface="Ubuntu" panose="020B0504030602030204" pitchFamily="34" charset="0"/>
                        </a:rPr>
                        <a:t>8 utm_campaigns</a:t>
                      </a: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370273">
                <a:tc>
                  <a:txBody>
                    <a:bodyPr/>
                    <a:lstStyle/>
                    <a:p>
                      <a:pPr algn="l" fontAlgn="b"/>
                      <a:r>
                        <a:rPr lang="en-US" sz="1000" b="0" i="0" u="none" strike="noStrike" dirty="0">
                          <a:solidFill>
                            <a:schemeClr val="bg1"/>
                          </a:solidFill>
                          <a:effectLst/>
                          <a:latin typeface="Ubuntu" panose="020B0504030602030204" pitchFamily="34" charset="0"/>
                        </a:rPr>
                        <a:t>getting-to-know-cool-tshirts</a:t>
                      </a:r>
                    </a:p>
                  </a:txBody>
                  <a:tcPr marL="9525" marR="9525" marT="9525" marB="0" anchor="ctr">
                    <a:solidFill>
                      <a:srgbClr val="204056">
                        <a:alpha val="82490"/>
                      </a:srgbClr>
                    </a:solidFill>
                  </a:tcPr>
                </a:tc>
                <a:extLst>
                  <a:ext uri="{0D108BD9-81ED-4DB2-BD59-A6C34878D82A}">
                    <a16:rowId xmlns:a16="http://schemas.microsoft.com/office/drawing/2014/main" val="2456138522"/>
                  </a:ext>
                </a:extLst>
              </a:tr>
              <a:tr h="349702">
                <a:tc>
                  <a:txBody>
                    <a:bodyPr/>
                    <a:lstStyle/>
                    <a:p>
                      <a:pPr algn="l" fontAlgn="b"/>
                      <a:r>
                        <a:rPr lang="en-US" sz="1000" b="0" i="0" u="none" strike="noStrike" dirty="0">
                          <a:solidFill>
                            <a:schemeClr val="bg1"/>
                          </a:solidFill>
                          <a:effectLst/>
                          <a:latin typeface="Ubuntu" panose="020B0504030602030204" pitchFamily="34" charset="0"/>
                        </a:rPr>
                        <a:t>weekly-newsletter</a:t>
                      </a:r>
                    </a:p>
                  </a:txBody>
                  <a:tcPr marL="9525" marR="9525" marT="9525" marB="0" anchor="ctr">
                    <a:solidFill>
                      <a:srgbClr val="204056">
                        <a:alpha val="82490"/>
                      </a:srgbClr>
                    </a:solidFill>
                  </a:tcPr>
                </a:tc>
                <a:extLst>
                  <a:ext uri="{0D108BD9-81ED-4DB2-BD59-A6C34878D82A}">
                    <a16:rowId xmlns:a16="http://schemas.microsoft.com/office/drawing/2014/main" val="3336193330"/>
                  </a:ext>
                </a:extLst>
              </a:tr>
              <a:tr h="339762">
                <a:tc>
                  <a:txBody>
                    <a:bodyPr/>
                    <a:lstStyle/>
                    <a:p>
                      <a:pPr algn="l" fontAlgn="b"/>
                      <a:r>
                        <a:rPr lang="en-US" sz="1000" b="0" i="0" u="none" strike="noStrike" dirty="0">
                          <a:solidFill>
                            <a:schemeClr val="bg1"/>
                          </a:solidFill>
                          <a:effectLst/>
                          <a:latin typeface="Ubuntu" panose="020B0504030602030204" pitchFamily="34" charset="0"/>
                        </a:rPr>
                        <a:t>ten-crazy-cool-tshirts-facts</a:t>
                      </a:r>
                    </a:p>
                  </a:txBody>
                  <a:tcPr marL="9525" marR="9525" marT="9525" marB="0" anchor="ctr">
                    <a:solidFill>
                      <a:srgbClr val="204056">
                        <a:alpha val="82490"/>
                      </a:srgbClr>
                    </a:solidFill>
                  </a:tcPr>
                </a:tc>
                <a:extLst>
                  <a:ext uri="{0D108BD9-81ED-4DB2-BD59-A6C34878D82A}">
                    <a16:rowId xmlns:a16="http://schemas.microsoft.com/office/drawing/2014/main" val="2406898413"/>
                  </a:ext>
                </a:extLst>
              </a:tr>
              <a:tr h="406490">
                <a:tc>
                  <a:txBody>
                    <a:bodyPr/>
                    <a:lstStyle/>
                    <a:p>
                      <a:pPr algn="l" fontAlgn="b"/>
                      <a:r>
                        <a:rPr lang="en-US" sz="1000" b="0" i="0" u="none" strike="noStrike" dirty="0">
                          <a:solidFill>
                            <a:schemeClr val="bg1"/>
                          </a:solidFill>
                          <a:effectLst/>
                          <a:latin typeface="Ubuntu" panose="020B0504030602030204" pitchFamily="34" charset="0"/>
                        </a:rPr>
                        <a:t>retargetting-campaign</a:t>
                      </a:r>
                    </a:p>
                  </a:txBody>
                  <a:tcPr marL="9525" marR="9525" marT="9525" marB="0" anchor="ctr">
                    <a:solidFill>
                      <a:srgbClr val="204056">
                        <a:alpha val="82490"/>
                      </a:srgbClr>
                    </a:solidFill>
                  </a:tcPr>
                </a:tc>
                <a:extLst>
                  <a:ext uri="{0D108BD9-81ED-4DB2-BD59-A6C34878D82A}">
                    <a16:rowId xmlns:a16="http://schemas.microsoft.com/office/drawing/2014/main" val="2325034634"/>
                  </a:ext>
                </a:extLst>
              </a:tr>
              <a:tr h="339762">
                <a:tc>
                  <a:txBody>
                    <a:bodyPr/>
                    <a:lstStyle/>
                    <a:p>
                      <a:pPr algn="l" fontAlgn="b"/>
                      <a:r>
                        <a:rPr lang="en-US" sz="1000" b="0" i="0" u="none" strike="noStrike" dirty="0">
                          <a:solidFill>
                            <a:schemeClr val="bg1"/>
                          </a:solidFill>
                          <a:effectLst/>
                          <a:latin typeface="Ubuntu" panose="020B0504030602030204" pitchFamily="34" charset="0"/>
                        </a:rPr>
                        <a:t>retargetting-ad</a:t>
                      </a:r>
                    </a:p>
                  </a:txBody>
                  <a:tcPr marL="9525" marR="9525" marT="9525" marB="0" anchor="ctr">
                    <a:solidFill>
                      <a:srgbClr val="4D6172"/>
                    </a:solidFill>
                  </a:tcPr>
                </a:tc>
                <a:extLst>
                  <a:ext uri="{0D108BD9-81ED-4DB2-BD59-A6C34878D82A}">
                    <a16:rowId xmlns:a16="http://schemas.microsoft.com/office/drawing/2014/main" val="10001"/>
                  </a:ext>
                </a:extLst>
              </a:tr>
              <a:tr h="339762">
                <a:tc>
                  <a:txBody>
                    <a:bodyPr/>
                    <a:lstStyle/>
                    <a:p>
                      <a:pPr algn="l" fontAlgn="b"/>
                      <a:r>
                        <a:rPr lang="en-US" sz="1000" b="0" i="0" u="none" strike="noStrike" dirty="0">
                          <a:solidFill>
                            <a:schemeClr val="bg1"/>
                          </a:solidFill>
                          <a:effectLst/>
                          <a:latin typeface="Ubuntu" panose="020B0504030602030204" pitchFamily="34" charset="0"/>
                        </a:rPr>
                        <a:t>interview-with-cool-tshirts-founder</a:t>
                      </a:r>
                    </a:p>
                  </a:txBody>
                  <a:tcPr marL="9525" marR="9525" marT="9525" marB="0" anchor="ctr">
                    <a:solidFill>
                      <a:srgbClr val="4D6172"/>
                    </a:solidFill>
                  </a:tcPr>
                </a:tc>
                <a:extLst>
                  <a:ext uri="{0D108BD9-81ED-4DB2-BD59-A6C34878D82A}">
                    <a16:rowId xmlns:a16="http://schemas.microsoft.com/office/drawing/2014/main" val="10002"/>
                  </a:ext>
                </a:extLst>
              </a:tr>
              <a:tr h="381857">
                <a:tc>
                  <a:txBody>
                    <a:bodyPr/>
                    <a:lstStyle/>
                    <a:p>
                      <a:pPr algn="l" fontAlgn="b"/>
                      <a:r>
                        <a:rPr lang="en-US" sz="1000" b="0" i="0" u="none" strike="noStrike" dirty="0">
                          <a:solidFill>
                            <a:schemeClr val="bg1"/>
                          </a:solidFill>
                          <a:effectLst/>
                          <a:latin typeface="Ubuntu" panose="020B0504030602030204" pitchFamily="34" charset="0"/>
                        </a:rPr>
                        <a:t>paid-search</a:t>
                      </a:r>
                    </a:p>
                  </a:txBody>
                  <a:tcPr marL="9525" marR="9525" marT="9525" marB="0" anchor="ctr">
                    <a:solidFill>
                      <a:srgbClr val="4D6172"/>
                    </a:solidFill>
                  </a:tcPr>
                </a:tc>
                <a:extLst>
                  <a:ext uri="{0D108BD9-81ED-4DB2-BD59-A6C34878D82A}">
                    <a16:rowId xmlns:a16="http://schemas.microsoft.com/office/drawing/2014/main" val="10003"/>
                  </a:ext>
                </a:extLst>
              </a:tr>
              <a:tr h="346989">
                <a:tc>
                  <a:txBody>
                    <a:bodyPr/>
                    <a:lstStyle/>
                    <a:p>
                      <a:pPr algn="l" fontAlgn="b"/>
                      <a:r>
                        <a:rPr lang="en-US" sz="1000" b="0" i="0" u="none" strike="noStrike" dirty="0">
                          <a:solidFill>
                            <a:schemeClr val="bg1"/>
                          </a:solidFill>
                          <a:effectLst/>
                          <a:latin typeface="Ubuntu" panose="020B0504030602030204" pitchFamily="34" charset="0"/>
                        </a:rPr>
                        <a:t>cool-tshirts-search</a:t>
                      </a:r>
                    </a:p>
                  </a:txBody>
                  <a:tcPr marL="9525" marR="9525" marT="9525" marB="0" anchor="ctr">
                    <a:solidFill>
                      <a:srgbClr val="4D6172"/>
                    </a:solidFill>
                  </a:tcPr>
                </a:tc>
                <a:extLst>
                  <a:ext uri="{0D108BD9-81ED-4DB2-BD59-A6C34878D82A}">
                    <a16:rowId xmlns:a16="http://schemas.microsoft.com/office/drawing/2014/main" val="10004"/>
                  </a:ext>
                </a:extLst>
              </a:tr>
            </a:tbl>
          </a:graphicData>
        </a:graphic>
      </p:graphicFrame>
      <p:graphicFrame>
        <p:nvGraphicFramePr>
          <p:cNvPr id="3" name="Table 2">
            <a:extLst>
              <a:ext uri="{FF2B5EF4-FFF2-40B4-BE49-F238E27FC236}">
                <a16:creationId xmlns:a16="http://schemas.microsoft.com/office/drawing/2014/main" id="{CAB888BA-F3DC-B948-A33E-C513453CD16D}"/>
              </a:ext>
            </a:extLst>
          </p:cNvPr>
          <p:cNvGraphicFramePr>
            <a:graphicFrameLocks noGrp="1"/>
          </p:cNvGraphicFramePr>
          <p:nvPr>
            <p:extLst>
              <p:ext uri="{D42A27DB-BD31-4B8C-83A1-F6EECF244321}">
                <p14:modId xmlns:p14="http://schemas.microsoft.com/office/powerpoint/2010/main" val="2327306310"/>
              </p:ext>
            </p:extLst>
          </p:nvPr>
        </p:nvGraphicFramePr>
        <p:xfrm>
          <a:off x="7208197" y="1201325"/>
          <a:ext cx="1624103" cy="3059390"/>
        </p:xfrm>
        <a:graphic>
          <a:graphicData uri="http://schemas.openxmlformats.org/drawingml/2006/table">
            <a:tbl>
              <a:tblPr>
                <a:noFill/>
                <a:tableStyleId>{8628B589-4659-4227-9C68-565DD4A46BFE}</a:tableStyleId>
              </a:tblPr>
              <a:tblGrid>
                <a:gridCol w="1624103">
                  <a:extLst>
                    <a:ext uri="{9D8B030D-6E8A-4147-A177-3AD203B41FA5}">
                      <a16:colId xmlns:a16="http://schemas.microsoft.com/office/drawing/2014/main" val="757438419"/>
                    </a:ext>
                  </a:extLst>
                </a:gridCol>
              </a:tblGrid>
              <a:tr h="802573">
                <a:tc>
                  <a:txBody>
                    <a:bodyPr/>
                    <a:lstStyle/>
                    <a:p>
                      <a:pPr algn="ctr" fontAlgn="b"/>
                      <a:r>
                        <a:rPr lang="en-US" sz="1400" b="1" i="0" u="none" strike="noStrike" dirty="0">
                          <a:solidFill>
                            <a:schemeClr val="bg1"/>
                          </a:solidFill>
                          <a:effectLst/>
                          <a:latin typeface="Ubuntu" panose="020B0504030602030204" pitchFamily="34" charset="0"/>
                        </a:rPr>
                        <a:t>6 utm_sources</a:t>
                      </a:r>
                    </a:p>
                  </a:txBody>
                  <a:tcPr marL="9525" marR="9525" marT="9525" marB="0" anchor="ctr">
                    <a:solidFill>
                      <a:srgbClr val="204056">
                        <a:alpha val="82490"/>
                      </a:srgbClr>
                    </a:solidFill>
                  </a:tcPr>
                </a:tc>
                <a:extLst>
                  <a:ext uri="{0D108BD9-81ED-4DB2-BD59-A6C34878D82A}">
                    <a16:rowId xmlns:a16="http://schemas.microsoft.com/office/drawing/2014/main" val="3952986778"/>
                  </a:ext>
                </a:extLst>
              </a:tr>
              <a:tr h="398834">
                <a:tc>
                  <a:txBody>
                    <a:bodyPr/>
                    <a:lstStyle/>
                    <a:p>
                      <a:pPr algn="l" fontAlgn="b"/>
                      <a:r>
                        <a:rPr lang="en-US" sz="1000" b="0" i="0" u="none" strike="noStrike" dirty="0">
                          <a:solidFill>
                            <a:schemeClr val="bg1"/>
                          </a:solidFill>
                          <a:effectLst/>
                          <a:latin typeface="Ubuntu" panose="020B0504030602030204" pitchFamily="34" charset="0"/>
                        </a:rPr>
                        <a:t>nytimes</a:t>
                      </a:r>
                    </a:p>
                  </a:txBody>
                  <a:tcPr marL="9525" marR="9525" marT="9525" marB="0" anchor="ctr">
                    <a:solidFill>
                      <a:srgbClr val="204056">
                        <a:alpha val="82490"/>
                      </a:srgbClr>
                    </a:solidFill>
                  </a:tcPr>
                </a:tc>
                <a:extLst>
                  <a:ext uri="{0D108BD9-81ED-4DB2-BD59-A6C34878D82A}">
                    <a16:rowId xmlns:a16="http://schemas.microsoft.com/office/drawing/2014/main" val="1425084478"/>
                  </a:ext>
                </a:extLst>
              </a:tr>
              <a:tr h="350196">
                <a:tc>
                  <a:txBody>
                    <a:bodyPr/>
                    <a:lstStyle/>
                    <a:p>
                      <a:pPr algn="l" fontAlgn="b"/>
                      <a:r>
                        <a:rPr lang="en-US" sz="1000" b="0" i="0" u="none" strike="noStrike" dirty="0">
                          <a:solidFill>
                            <a:schemeClr val="bg1"/>
                          </a:solidFill>
                          <a:effectLst/>
                          <a:latin typeface="Ubuntu" panose="020B0504030602030204" pitchFamily="34" charset="0"/>
                        </a:rPr>
                        <a:t>email</a:t>
                      </a:r>
                    </a:p>
                  </a:txBody>
                  <a:tcPr marL="9525" marR="9525" marT="9525" marB="0" anchor="ctr">
                    <a:solidFill>
                      <a:srgbClr val="204056">
                        <a:alpha val="82490"/>
                      </a:srgbClr>
                    </a:solidFill>
                  </a:tcPr>
                </a:tc>
                <a:extLst>
                  <a:ext uri="{0D108BD9-81ED-4DB2-BD59-A6C34878D82A}">
                    <a16:rowId xmlns:a16="http://schemas.microsoft.com/office/drawing/2014/main" val="3684220748"/>
                  </a:ext>
                </a:extLst>
              </a:tr>
              <a:tr h="340468">
                <a:tc>
                  <a:txBody>
                    <a:bodyPr/>
                    <a:lstStyle/>
                    <a:p>
                      <a:pPr algn="l" fontAlgn="b"/>
                      <a:r>
                        <a:rPr lang="en-US" sz="1000" b="0" i="0" u="none" strike="noStrike" dirty="0">
                          <a:solidFill>
                            <a:schemeClr val="bg1"/>
                          </a:solidFill>
                          <a:effectLst/>
                          <a:latin typeface="Ubuntu" panose="020B0504030602030204" pitchFamily="34" charset="0"/>
                        </a:rPr>
                        <a:t>buzzfeed</a:t>
                      </a:r>
                    </a:p>
                  </a:txBody>
                  <a:tcPr marL="9525" marR="9525" marT="9525" marB="0" anchor="ctr">
                    <a:solidFill>
                      <a:srgbClr val="204056">
                        <a:alpha val="82490"/>
                      </a:srgbClr>
                    </a:solidFill>
                  </a:tcPr>
                </a:tc>
                <a:extLst>
                  <a:ext uri="{0D108BD9-81ED-4DB2-BD59-A6C34878D82A}">
                    <a16:rowId xmlns:a16="http://schemas.microsoft.com/office/drawing/2014/main" val="4175298383"/>
                  </a:ext>
                </a:extLst>
              </a:tr>
              <a:tr h="437744">
                <a:tc>
                  <a:txBody>
                    <a:bodyPr/>
                    <a:lstStyle/>
                    <a:p>
                      <a:pPr algn="l" fontAlgn="b"/>
                      <a:r>
                        <a:rPr lang="en-US" sz="1000" b="0" i="0" u="none" strike="noStrike" dirty="0">
                          <a:solidFill>
                            <a:schemeClr val="bg1"/>
                          </a:solidFill>
                          <a:effectLst/>
                          <a:latin typeface="Ubuntu" panose="020B0504030602030204" pitchFamily="34" charset="0"/>
                        </a:rPr>
                        <a:t>facebook</a:t>
                      </a:r>
                    </a:p>
                  </a:txBody>
                  <a:tcPr marL="9525" marR="9525" marT="9525" marB="0" anchor="ctr">
                    <a:solidFill>
                      <a:srgbClr val="4D6172"/>
                    </a:solidFill>
                  </a:tcPr>
                </a:tc>
                <a:extLst>
                  <a:ext uri="{0D108BD9-81ED-4DB2-BD59-A6C34878D82A}">
                    <a16:rowId xmlns:a16="http://schemas.microsoft.com/office/drawing/2014/main" val="3272088067"/>
                  </a:ext>
                </a:extLst>
              </a:tr>
              <a:tr h="379379">
                <a:tc>
                  <a:txBody>
                    <a:bodyPr/>
                    <a:lstStyle/>
                    <a:p>
                      <a:pPr algn="l" fontAlgn="b"/>
                      <a:r>
                        <a:rPr lang="en-US" sz="1000" b="0" i="0" u="none" strike="noStrike" dirty="0">
                          <a:solidFill>
                            <a:schemeClr val="bg1"/>
                          </a:solidFill>
                          <a:effectLst/>
                          <a:latin typeface="Ubuntu" panose="020B0504030602030204" pitchFamily="34" charset="0"/>
                        </a:rPr>
                        <a:t>medium</a:t>
                      </a:r>
                    </a:p>
                  </a:txBody>
                  <a:tcPr marL="9525" marR="9525" marT="9525" marB="0" anchor="ctr">
                    <a:solidFill>
                      <a:srgbClr val="4D6172"/>
                    </a:solidFill>
                  </a:tcPr>
                </a:tc>
                <a:extLst>
                  <a:ext uri="{0D108BD9-81ED-4DB2-BD59-A6C34878D82A}">
                    <a16:rowId xmlns:a16="http://schemas.microsoft.com/office/drawing/2014/main" val="1615652282"/>
                  </a:ext>
                </a:extLst>
              </a:tr>
              <a:tr h="350196">
                <a:tc>
                  <a:txBody>
                    <a:bodyPr/>
                    <a:lstStyle/>
                    <a:p>
                      <a:pPr algn="l" fontAlgn="b"/>
                      <a:r>
                        <a:rPr lang="en-US" sz="1000" b="0" i="0" u="none" strike="noStrike" dirty="0">
                          <a:solidFill>
                            <a:schemeClr val="bg1"/>
                          </a:solidFill>
                          <a:effectLst/>
                          <a:latin typeface="Ubuntu" panose="020B0504030602030204" pitchFamily="34" charset="0"/>
                        </a:rPr>
                        <a:t>google</a:t>
                      </a:r>
                    </a:p>
                  </a:txBody>
                  <a:tcPr marL="9525" marR="9525" marT="9525" marB="0" anchor="ctr">
                    <a:solidFill>
                      <a:srgbClr val="4D6172"/>
                    </a:solidFill>
                  </a:tcPr>
                </a:tc>
                <a:extLst>
                  <a:ext uri="{0D108BD9-81ED-4DB2-BD59-A6C34878D82A}">
                    <a16:rowId xmlns:a16="http://schemas.microsoft.com/office/drawing/2014/main" val="189107996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1.2 Cool TShirts campaigns and sources - relationships</a:t>
            </a:r>
          </a:p>
        </p:txBody>
      </p:sp>
      <p:sp>
        <p:nvSpPr>
          <p:cNvPr id="323" name="Shape 323"/>
          <p:cNvSpPr txBox="1"/>
          <p:nvPr/>
        </p:nvSpPr>
        <p:spPr>
          <a:xfrm>
            <a:off x="311700" y="2032230"/>
            <a:ext cx="8520601" cy="469039"/>
          </a:xfrm>
          <a:prstGeom prst="rect">
            <a:avLst/>
          </a:prstGeom>
          <a:solidFill>
            <a:srgbClr val="D9D9D9"/>
          </a:solidFill>
          <a:ln>
            <a:noFill/>
          </a:ln>
        </p:spPr>
        <p:txBody>
          <a:bodyPr spcFirstLastPara="1" wrap="square" lIns="91425" tIns="91425" rIns="91425" bIns="91425" anchor="t" anchorCtr="0">
            <a:noAutofit/>
          </a:bodyPr>
          <a:lstStyle/>
          <a:p>
            <a:r>
              <a:rPr lang="en-GB" sz="1000" dirty="0">
                <a:latin typeface="Courier New" panose="02070309020205020404" pitchFamily="49" charset="0"/>
                <a:cs typeface="Courier New" panose="02070309020205020404" pitchFamily="49" charset="0"/>
              </a:rPr>
              <a:t>SELECT DISTINCT utm_campaign, utm_source</a:t>
            </a:r>
          </a:p>
          <a:p>
            <a:r>
              <a:rPr lang="en-GB" sz="1000" dirty="0">
                <a:latin typeface="Courier New" panose="02070309020205020404" pitchFamily="49" charset="0"/>
                <a:cs typeface="Courier New" panose="02070309020205020404" pitchFamily="49" charset="0"/>
              </a:rPr>
              <a:t>FROM page_visits;</a:t>
            </a:r>
          </a:p>
          <a:p>
            <a:pPr marL="0" lvl="0" indent="0" rtl="0">
              <a:spcBef>
                <a:spcPts val="0"/>
              </a:spcBef>
              <a:spcAft>
                <a:spcPts val="0"/>
              </a:spcAft>
              <a:buNone/>
            </a:pPr>
            <a:endParaRPr sz="1000" dirty="0">
              <a:latin typeface="Courier New"/>
              <a:ea typeface="Courier New"/>
              <a:cs typeface="Courier New"/>
              <a:sym typeface="Courier New"/>
            </a:endParaRPr>
          </a:p>
        </p:txBody>
      </p:sp>
      <p:sp>
        <p:nvSpPr>
          <p:cNvPr id="324" name="Shape 324"/>
          <p:cNvSpPr txBox="1"/>
          <p:nvPr/>
        </p:nvSpPr>
        <p:spPr>
          <a:xfrm>
            <a:off x="314576" y="1196912"/>
            <a:ext cx="8520601" cy="75779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1"/>
            <a:r>
              <a:rPr lang="en-GB" dirty="0"/>
              <a:t>The following table shows how each of the </a:t>
            </a:r>
            <a:r>
              <a:rPr lang="en-GB" b="1" dirty="0"/>
              <a:t>8 campaigns </a:t>
            </a:r>
            <a:r>
              <a:rPr lang="en-GB" dirty="0"/>
              <a:t>and the </a:t>
            </a:r>
            <a:r>
              <a:rPr lang="en-GB" b="1" dirty="0"/>
              <a:t>6 sources </a:t>
            </a:r>
            <a:r>
              <a:rPr lang="en-GB" dirty="0"/>
              <a:t>correspond to one another. As shown, each source has a unique campaign, except for “email” and ”google” which have two campaigns each.  </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800135932"/>
              </p:ext>
            </p:extLst>
          </p:nvPr>
        </p:nvGraphicFramePr>
        <p:xfrm>
          <a:off x="311699" y="2578796"/>
          <a:ext cx="8520601" cy="2403160"/>
        </p:xfrm>
        <a:graphic>
          <a:graphicData uri="http://schemas.openxmlformats.org/drawingml/2006/table">
            <a:tbl>
              <a:tblPr>
                <a:noFill/>
                <a:tableStyleId>{8628B589-4659-4227-9C68-565DD4A46BFE}</a:tableStyleId>
              </a:tblPr>
              <a:tblGrid>
                <a:gridCol w="4261647">
                  <a:extLst>
                    <a:ext uri="{9D8B030D-6E8A-4147-A177-3AD203B41FA5}">
                      <a16:colId xmlns:a16="http://schemas.microsoft.com/office/drawing/2014/main" val="20000"/>
                    </a:ext>
                  </a:extLst>
                </a:gridCol>
                <a:gridCol w="4258954">
                  <a:extLst>
                    <a:ext uri="{9D8B030D-6E8A-4147-A177-3AD203B41FA5}">
                      <a16:colId xmlns:a16="http://schemas.microsoft.com/office/drawing/2014/main" val="20001"/>
                    </a:ext>
                  </a:extLst>
                </a:gridCol>
              </a:tblGrid>
              <a:tr h="501836">
                <a:tc>
                  <a:txBody>
                    <a:bodyPr/>
                    <a:lstStyle/>
                    <a:p>
                      <a:pPr algn="ctr" fontAlgn="b"/>
                      <a:r>
                        <a:rPr lang="en-US" sz="1400" b="1" i="0" u="none" strike="noStrike" dirty="0">
                          <a:solidFill>
                            <a:schemeClr val="bg1"/>
                          </a:solidFill>
                          <a:effectLst/>
                          <a:latin typeface="Ubuntu" panose="020B0504030602030204" pitchFamily="34" charset="0"/>
                        </a:rPr>
                        <a:t>utm_campaign</a:t>
                      </a:r>
                    </a:p>
                  </a:txBody>
                  <a:tcPr marL="9525" marR="9525" marT="9525" marB="0" anchor="ctr">
                    <a:solidFill>
                      <a:srgbClr val="204056">
                        <a:alpha val="82490"/>
                      </a:srgbClr>
                    </a:solidFill>
                  </a:tcPr>
                </a:tc>
                <a:tc>
                  <a:txBody>
                    <a:bodyPr/>
                    <a:lstStyle/>
                    <a:p>
                      <a:pPr algn="ctr" fontAlgn="b"/>
                      <a:r>
                        <a:rPr lang="en-US" sz="1400" b="1" i="0" u="none" strike="noStrike" dirty="0">
                          <a:solidFill>
                            <a:schemeClr val="bg1"/>
                          </a:solidFill>
                          <a:effectLst/>
                          <a:latin typeface="Ubuntu" panose="020B0504030602030204" pitchFamily="34" charset="0"/>
                        </a:rPr>
                        <a:t>utm_source</a:t>
                      </a: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244908">
                <a:tc>
                  <a:txBody>
                    <a:bodyPr/>
                    <a:lstStyle/>
                    <a:p>
                      <a:pPr algn="l" fontAlgn="b"/>
                      <a:r>
                        <a:rPr lang="en-US" sz="1000" b="0" i="0" u="none" strike="noStrike" dirty="0">
                          <a:solidFill>
                            <a:schemeClr val="bg1"/>
                          </a:solidFill>
                          <a:effectLst/>
                          <a:latin typeface="Ubuntu" panose="020B0504030602030204" pitchFamily="34" charset="0"/>
                        </a:rPr>
                        <a:t>getting-to-know-cool-tshirts</a:t>
                      </a:r>
                    </a:p>
                  </a:txBody>
                  <a:tcPr marL="9525" marR="9525" marT="9525" marB="0" anchor="ctr">
                    <a:solidFill>
                      <a:srgbClr val="204056">
                        <a:alpha val="82490"/>
                      </a:srgbClr>
                    </a:solidFill>
                  </a:tcPr>
                </a:tc>
                <a:tc>
                  <a:txBody>
                    <a:bodyPr/>
                    <a:lstStyle/>
                    <a:p>
                      <a:pPr algn="l" fontAlgn="b"/>
                      <a:r>
                        <a:rPr lang="en-US" sz="1000" b="0" i="0" u="none" strike="noStrike" dirty="0">
                          <a:solidFill>
                            <a:schemeClr val="bg1"/>
                          </a:solidFill>
                          <a:effectLst/>
                          <a:latin typeface="Ubuntu" panose="020B0504030602030204" pitchFamily="34" charset="0"/>
                        </a:rPr>
                        <a:t>nytimes</a:t>
                      </a:r>
                    </a:p>
                  </a:txBody>
                  <a:tcPr marL="9525" marR="9525" marT="9525" marB="0" anchor="ctr">
                    <a:solidFill>
                      <a:srgbClr val="204056">
                        <a:alpha val="82490"/>
                      </a:srgbClr>
                    </a:solidFill>
                  </a:tcPr>
                </a:tc>
                <a:extLst>
                  <a:ext uri="{0D108BD9-81ED-4DB2-BD59-A6C34878D82A}">
                    <a16:rowId xmlns:a16="http://schemas.microsoft.com/office/drawing/2014/main" val="2456138522"/>
                  </a:ext>
                </a:extLst>
              </a:tr>
              <a:tr h="231301">
                <a:tc>
                  <a:txBody>
                    <a:bodyPr/>
                    <a:lstStyle/>
                    <a:p>
                      <a:pPr algn="l" fontAlgn="b"/>
                      <a:r>
                        <a:rPr lang="en-US" sz="1000" b="0" i="0" u="none" strike="noStrike" dirty="0">
                          <a:solidFill>
                            <a:schemeClr val="bg1"/>
                          </a:solidFill>
                          <a:effectLst/>
                          <a:latin typeface="Ubuntu" panose="020B0504030602030204" pitchFamily="34" charset="0"/>
                        </a:rPr>
                        <a:t>weekly-newsletter</a:t>
                      </a:r>
                    </a:p>
                  </a:txBody>
                  <a:tcPr marL="9525" marR="9525" marT="9525" marB="0" anchor="ctr">
                    <a:solidFill>
                      <a:srgbClr val="204056">
                        <a:alpha val="82490"/>
                      </a:srgbClr>
                    </a:solidFill>
                  </a:tcPr>
                </a:tc>
                <a:tc>
                  <a:txBody>
                    <a:bodyPr/>
                    <a:lstStyle/>
                    <a:p>
                      <a:pPr algn="l" fontAlgn="b"/>
                      <a:r>
                        <a:rPr lang="en-US" sz="1000" b="0" i="0" u="none" strike="noStrike" dirty="0">
                          <a:solidFill>
                            <a:schemeClr val="bg1"/>
                          </a:solidFill>
                          <a:effectLst/>
                          <a:latin typeface="Ubuntu" panose="020B0504030602030204" pitchFamily="34" charset="0"/>
                        </a:rPr>
                        <a:t>email</a:t>
                      </a:r>
                    </a:p>
                  </a:txBody>
                  <a:tcPr marL="9525" marR="9525" marT="9525" marB="0" anchor="ctr">
                    <a:solidFill>
                      <a:srgbClr val="204056">
                        <a:alpha val="82490"/>
                      </a:srgbClr>
                    </a:solidFill>
                  </a:tcPr>
                </a:tc>
                <a:extLst>
                  <a:ext uri="{0D108BD9-81ED-4DB2-BD59-A6C34878D82A}">
                    <a16:rowId xmlns:a16="http://schemas.microsoft.com/office/drawing/2014/main" val="3336193330"/>
                  </a:ext>
                </a:extLst>
              </a:tr>
              <a:tr h="224726">
                <a:tc>
                  <a:txBody>
                    <a:bodyPr/>
                    <a:lstStyle/>
                    <a:p>
                      <a:pPr algn="l" fontAlgn="b"/>
                      <a:r>
                        <a:rPr lang="en-US" sz="1000" b="0" i="0" u="none" strike="noStrike" dirty="0">
                          <a:solidFill>
                            <a:schemeClr val="bg1"/>
                          </a:solidFill>
                          <a:effectLst/>
                          <a:latin typeface="Ubuntu" panose="020B0504030602030204" pitchFamily="34" charset="0"/>
                        </a:rPr>
                        <a:t>ten-crazy-cool-tshirts-facts</a:t>
                      </a:r>
                    </a:p>
                  </a:txBody>
                  <a:tcPr marL="9525" marR="9525" marT="9525" marB="0" anchor="ctr">
                    <a:solidFill>
                      <a:srgbClr val="204056">
                        <a:alpha val="82490"/>
                      </a:srgbClr>
                    </a:solidFill>
                  </a:tcPr>
                </a:tc>
                <a:tc>
                  <a:txBody>
                    <a:bodyPr/>
                    <a:lstStyle/>
                    <a:p>
                      <a:pPr algn="l" fontAlgn="b"/>
                      <a:r>
                        <a:rPr lang="en-US" sz="1000" b="0" i="0" u="none" strike="noStrike" dirty="0">
                          <a:solidFill>
                            <a:schemeClr val="bg1"/>
                          </a:solidFill>
                          <a:effectLst/>
                          <a:latin typeface="Ubuntu" panose="020B0504030602030204" pitchFamily="34" charset="0"/>
                        </a:rPr>
                        <a:t>buzzfeed</a:t>
                      </a:r>
                    </a:p>
                  </a:txBody>
                  <a:tcPr marL="9525" marR="9525" marT="9525" marB="0" anchor="ctr">
                    <a:solidFill>
                      <a:srgbClr val="204056">
                        <a:alpha val="82490"/>
                      </a:srgbClr>
                    </a:solidFill>
                  </a:tcPr>
                </a:tc>
                <a:extLst>
                  <a:ext uri="{0D108BD9-81ED-4DB2-BD59-A6C34878D82A}">
                    <a16:rowId xmlns:a16="http://schemas.microsoft.com/office/drawing/2014/main" val="2406898413"/>
                  </a:ext>
                </a:extLst>
              </a:tr>
              <a:tr h="268862">
                <a:tc>
                  <a:txBody>
                    <a:bodyPr/>
                    <a:lstStyle/>
                    <a:p>
                      <a:pPr algn="l" fontAlgn="b"/>
                      <a:r>
                        <a:rPr lang="en-US" sz="1000" b="0" i="0" u="none" strike="noStrike" dirty="0">
                          <a:solidFill>
                            <a:schemeClr val="bg1"/>
                          </a:solidFill>
                          <a:effectLst/>
                          <a:latin typeface="Ubuntu" panose="020B0504030602030204" pitchFamily="34" charset="0"/>
                        </a:rPr>
                        <a:t>retargetting-campaign</a:t>
                      </a:r>
                    </a:p>
                  </a:txBody>
                  <a:tcPr marL="9525" marR="9525" marT="9525" marB="0" anchor="ctr">
                    <a:solidFill>
                      <a:srgbClr val="204056">
                        <a:alpha val="82490"/>
                      </a:srgbClr>
                    </a:solidFill>
                  </a:tcPr>
                </a:tc>
                <a:tc>
                  <a:txBody>
                    <a:bodyPr/>
                    <a:lstStyle/>
                    <a:p>
                      <a:pPr algn="l" fontAlgn="b"/>
                      <a:r>
                        <a:rPr lang="en-US" sz="1000" b="0" i="0" u="none" strike="noStrike" dirty="0">
                          <a:solidFill>
                            <a:schemeClr val="bg1"/>
                          </a:solidFill>
                          <a:effectLst/>
                          <a:latin typeface="Ubuntu" panose="020B0504030602030204" pitchFamily="34" charset="0"/>
                        </a:rPr>
                        <a:t>email</a:t>
                      </a:r>
                    </a:p>
                  </a:txBody>
                  <a:tcPr marL="9525" marR="9525" marT="9525" marB="0" anchor="ctr">
                    <a:solidFill>
                      <a:srgbClr val="4D6172"/>
                    </a:solidFill>
                  </a:tcPr>
                </a:tc>
                <a:extLst>
                  <a:ext uri="{0D108BD9-81ED-4DB2-BD59-A6C34878D82A}">
                    <a16:rowId xmlns:a16="http://schemas.microsoft.com/office/drawing/2014/main" val="2325034634"/>
                  </a:ext>
                </a:extLst>
              </a:tr>
              <a:tr h="224726">
                <a:tc>
                  <a:txBody>
                    <a:bodyPr/>
                    <a:lstStyle/>
                    <a:p>
                      <a:pPr algn="l" fontAlgn="b"/>
                      <a:r>
                        <a:rPr lang="en-US" sz="1000" b="0" i="0" u="none" strike="noStrike" dirty="0">
                          <a:solidFill>
                            <a:schemeClr val="bg1"/>
                          </a:solidFill>
                          <a:effectLst/>
                          <a:latin typeface="Ubuntu" panose="020B0504030602030204" pitchFamily="34" charset="0"/>
                        </a:rPr>
                        <a:t>retargetting-ad</a:t>
                      </a:r>
                    </a:p>
                  </a:txBody>
                  <a:tcPr marL="9525" marR="9525" marT="9525" marB="0" anchor="ctr">
                    <a:solidFill>
                      <a:srgbClr val="4D6172"/>
                    </a:solidFill>
                  </a:tcPr>
                </a:tc>
                <a:tc>
                  <a:txBody>
                    <a:bodyPr/>
                    <a:lstStyle/>
                    <a:p>
                      <a:pPr algn="l" fontAlgn="b"/>
                      <a:r>
                        <a:rPr lang="en-US" sz="1000" b="0" i="0" u="none" strike="noStrike" dirty="0">
                          <a:solidFill>
                            <a:schemeClr val="bg1"/>
                          </a:solidFill>
                          <a:effectLst/>
                          <a:latin typeface="Ubuntu" panose="020B0504030602030204" pitchFamily="34" charset="0"/>
                        </a:rPr>
                        <a:t>facebook</a:t>
                      </a:r>
                    </a:p>
                  </a:txBody>
                  <a:tcPr marL="9525" marR="9525" marT="9525" marB="0" anchor="ctr">
                    <a:solidFill>
                      <a:srgbClr val="4D6172"/>
                    </a:solidFill>
                  </a:tcPr>
                </a:tc>
                <a:extLst>
                  <a:ext uri="{0D108BD9-81ED-4DB2-BD59-A6C34878D82A}">
                    <a16:rowId xmlns:a16="http://schemas.microsoft.com/office/drawing/2014/main" val="10001"/>
                  </a:ext>
                </a:extLst>
              </a:tr>
              <a:tr h="224726">
                <a:tc>
                  <a:txBody>
                    <a:bodyPr/>
                    <a:lstStyle/>
                    <a:p>
                      <a:pPr algn="l" fontAlgn="b"/>
                      <a:r>
                        <a:rPr lang="en-US" sz="1000" b="0" i="0" u="none" strike="noStrike" dirty="0">
                          <a:solidFill>
                            <a:schemeClr val="bg1"/>
                          </a:solidFill>
                          <a:effectLst/>
                          <a:latin typeface="Ubuntu" panose="020B0504030602030204" pitchFamily="34" charset="0"/>
                        </a:rPr>
                        <a:t>interview-with-cool-tshirts-founder</a:t>
                      </a:r>
                    </a:p>
                  </a:txBody>
                  <a:tcPr marL="9525" marR="9525" marT="9525" marB="0" anchor="ctr">
                    <a:solidFill>
                      <a:srgbClr val="4D6172"/>
                    </a:solidFill>
                  </a:tcPr>
                </a:tc>
                <a:tc>
                  <a:txBody>
                    <a:bodyPr/>
                    <a:lstStyle/>
                    <a:p>
                      <a:pPr algn="l" fontAlgn="b"/>
                      <a:r>
                        <a:rPr lang="en-US" sz="1000" b="0" i="0" u="none" strike="noStrike" dirty="0">
                          <a:solidFill>
                            <a:schemeClr val="bg1"/>
                          </a:solidFill>
                          <a:effectLst/>
                          <a:latin typeface="Ubuntu" panose="020B0504030602030204" pitchFamily="34" charset="0"/>
                        </a:rPr>
                        <a:t>medium</a:t>
                      </a:r>
                    </a:p>
                  </a:txBody>
                  <a:tcPr marL="9525" marR="9525" marT="9525" marB="0" anchor="ctr">
                    <a:solidFill>
                      <a:srgbClr val="4D6172"/>
                    </a:solidFill>
                  </a:tcPr>
                </a:tc>
                <a:extLst>
                  <a:ext uri="{0D108BD9-81ED-4DB2-BD59-A6C34878D82A}">
                    <a16:rowId xmlns:a16="http://schemas.microsoft.com/office/drawing/2014/main" val="10002"/>
                  </a:ext>
                </a:extLst>
              </a:tr>
              <a:tr h="252568">
                <a:tc>
                  <a:txBody>
                    <a:bodyPr/>
                    <a:lstStyle/>
                    <a:p>
                      <a:pPr algn="l" fontAlgn="b"/>
                      <a:r>
                        <a:rPr lang="en-US" sz="1000" b="0" i="0" u="none" strike="noStrike" dirty="0">
                          <a:solidFill>
                            <a:schemeClr val="bg1"/>
                          </a:solidFill>
                          <a:effectLst/>
                          <a:latin typeface="Ubuntu" panose="020B0504030602030204" pitchFamily="34" charset="0"/>
                        </a:rPr>
                        <a:t>paid-search</a:t>
                      </a:r>
                    </a:p>
                  </a:txBody>
                  <a:tcPr marL="9525" marR="9525" marT="9525" marB="0" anchor="ctr">
                    <a:solidFill>
                      <a:srgbClr val="4D6172"/>
                    </a:solidFill>
                  </a:tcPr>
                </a:tc>
                <a:tc>
                  <a:txBody>
                    <a:bodyPr/>
                    <a:lstStyle/>
                    <a:p>
                      <a:pPr algn="l" fontAlgn="b"/>
                      <a:r>
                        <a:rPr lang="en-US" sz="1000" b="0" i="0" u="none" strike="noStrike" dirty="0">
                          <a:solidFill>
                            <a:schemeClr val="bg1"/>
                          </a:solidFill>
                          <a:effectLst/>
                          <a:latin typeface="Ubuntu" panose="020B0504030602030204" pitchFamily="34" charset="0"/>
                        </a:rPr>
                        <a:t>google</a:t>
                      </a:r>
                    </a:p>
                  </a:txBody>
                  <a:tcPr marL="9525" marR="9525" marT="9525" marB="0" anchor="ctr">
                    <a:solidFill>
                      <a:srgbClr val="4D6172"/>
                    </a:solidFill>
                  </a:tcPr>
                </a:tc>
                <a:extLst>
                  <a:ext uri="{0D108BD9-81ED-4DB2-BD59-A6C34878D82A}">
                    <a16:rowId xmlns:a16="http://schemas.microsoft.com/office/drawing/2014/main" val="10003"/>
                  </a:ext>
                </a:extLst>
              </a:tr>
              <a:tr h="229507">
                <a:tc>
                  <a:txBody>
                    <a:bodyPr/>
                    <a:lstStyle/>
                    <a:p>
                      <a:pPr algn="l" fontAlgn="b"/>
                      <a:r>
                        <a:rPr lang="en-US" sz="1000" b="0" i="0" u="none" strike="noStrike" dirty="0">
                          <a:solidFill>
                            <a:schemeClr val="bg1"/>
                          </a:solidFill>
                          <a:effectLst/>
                          <a:latin typeface="Ubuntu" panose="020B0504030602030204" pitchFamily="34" charset="0"/>
                        </a:rPr>
                        <a:t>cool-tshirts-search</a:t>
                      </a:r>
                    </a:p>
                  </a:txBody>
                  <a:tcPr marL="9525" marR="9525" marT="9525" marB="0" anchor="ctr">
                    <a:solidFill>
                      <a:srgbClr val="4D6172"/>
                    </a:solidFill>
                  </a:tcPr>
                </a:tc>
                <a:tc>
                  <a:txBody>
                    <a:bodyPr/>
                    <a:lstStyle/>
                    <a:p>
                      <a:pPr algn="l" fontAlgn="b"/>
                      <a:r>
                        <a:rPr lang="en-US" sz="1000" b="0" i="0" u="none" strike="noStrike" dirty="0">
                          <a:solidFill>
                            <a:schemeClr val="bg1"/>
                          </a:solidFill>
                          <a:effectLst/>
                          <a:latin typeface="Ubuntu" panose="020B0504030602030204" pitchFamily="34" charset="0"/>
                        </a:rPr>
                        <a:t>google</a:t>
                      </a:r>
                    </a:p>
                  </a:txBody>
                  <a:tcPr marL="9525" marR="9525" marT="9525" marB="0" anchor="ctr">
                    <a:solidFill>
                      <a:srgbClr val="4D617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45066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1.3 Pages on the Cool TShirts website</a:t>
            </a:r>
          </a:p>
        </p:txBody>
      </p:sp>
      <p:sp>
        <p:nvSpPr>
          <p:cNvPr id="323" name="Shape 323"/>
          <p:cNvSpPr txBox="1"/>
          <p:nvPr/>
        </p:nvSpPr>
        <p:spPr>
          <a:xfrm>
            <a:off x="311700" y="1887854"/>
            <a:ext cx="8520601" cy="469039"/>
          </a:xfrm>
          <a:prstGeom prst="rect">
            <a:avLst/>
          </a:prstGeom>
          <a:solidFill>
            <a:srgbClr val="D9D9D9"/>
          </a:solidFill>
          <a:ln>
            <a:noFill/>
          </a:ln>
        </p:spPr>
        <p:txBody>
          <a:bodyPr spcFirstLastPara="1" wrap="square" lIns="91425" tIns="91425" rIns="91425" bIns="91425" anchor="t" anchorCtr="0">
            <a:noAutofit/>
          </a:bodyPr>
          <a:lstStyle/>
          <a:p>
            <a:r>
              <a:rPr lang="en-GB" sz="1000" dirty="0">
                <a:latin typeface="Courier New" panose="02070309020205020404" pitchFamily="49" charset="0"/>
                <a:cs typeface="Courier New" panose="02070309020205020404" pitchFamily="49" charset="0"/>
              </a:rPr>
              <a:t>SELECT DISTINCT page_name</a:t>
            </a:r>
          </a:p>
          <a:p>
            <a:r>
              <a:rPr lang="en-GB" sz="1000" dirty="0">
                <a:latin typeface="Courier New" panose="02070309020205020404" pitchFamily="49" charset="0"/>
                <a:cs typeface="Courier New" panose="02070309020205020404" pitchFamily="49" charset="0"/>
              </a:rPr>
              <a:t>FROM page_visits;</a:t>
            </a:r>
          </a:p>
          <a:p>
            <a:pPr marL="0" lvl="0" indent="0" rtl="0">
              <a:spcBef>
                <a:spcPts val="0"/>
              </a:spcBef>
              <a:spcAft>
                <a:spcPts val="0"/>
              </a:spcAft>
              <a:buNone/>
            </a:pPr>
            <a:endParaRPr sz="1000" dirty="0">
              <a:latin typeface="Courier New"/>
              <a:ea typeface="Courier New"/>
              <a:cs typeface="Courier New"/>
              <a:sym typeface="Courier New"/>
            </a:endParaRPr>
          </a:p>
        </p:txBody>
      </p:sp>
      <p:sp>
        <p:nvSpPr>
          <p:cNvPr id="324" name="Shape 324"/>
          <p:cNvSpPr txBox="1"/>
          <p:nvPr/>
        </p:nvSpPr>
        <p:spPr>
          <a:xfrm>
            <a:off x="314576" y="1196912"/>
            <a:ext cx="8520601" cy="62425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1"/>
            <a:r>
              <a:rPr lang="en-GB" dirty="0"/>
              <a:t>There are four pages on their website: </a:t>
            </a:r>
            <a:r>
              <a:rPr lang="en-GB" b="1" dirty="0"/>
              <a:t>landing page, shopping cart, checkout, purchase</a:t>
            </a:r>
            <a:r>
              <a:rPr lang="en-GB" dirty="0"/>
              <a:t>. Each page represents a different point in the user journey toward a purchase. </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536542909"/>
              </p:ext>
            </p:extLst>
          </p:nvPr>
        </p:nvGraphicFramePr>
        <p:xfrm>
          <a:off x="2441176" y="2423580"/>
          <a:ext cx="4261647" cy="1565829"/>
        </p:xfrm>
        <a:graphic>
          <a:graphicData uri="http://schemas.openxmlformats.org/drawingml/2006/table">
            <a:tbl>
              <a:tblPr>
                <a:noFill/>
                <a:tableStyleId>{8628B589-4659-4227-9C68-565DD4A46BFE}</a:tableStyleId>
              </a:tblPr>
              <a:tblGrid>
                <a:gridCol w="4261647">
                  <a:extLst>
                    <a:ext uri="{9D8B030D-6E8A-4147-A177-3AD203B41FA5}">
                      <a16:colId xmlns:a16="http://schemas.microsoft.com/office/drawing/2014/main" val="20000"/>
                    </a:ext>
                  </a:extLst>
                </a:gridCol>
              </a:tblGrid>
              <a:tr h="533958">
                <a:tc>
                  <a:txBody>
                    <a:bodyPr/>
                    <a:lstStyle/>
                    <a:p>
                      <a:pPr algn="ctr" fontAlgn="b"/>
                      <a:r>
                        <a:rPr lang="en-US" sz="1400" b="1" i="0" u="none" strike="noStrike" dirty="0">
                          <a:solidFill>
                            <a:schemeClr val="bg1"/>
                          </a:solidFill>
                          <a:effectLst/>
                          <a:latin typeface="Ubuntu" panose="020B0504030602030204" pitchFamily="34" charset="0"/>
                        </a:rPr>
                        <a:t>Page_name</a:t>
                      </a: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260584">
                <a:tc>
                  <a:txBody>
                    <a:bodyPr/>
                    <a:lstStyle/>
                    <a:p>
                      <a:pPr algn="l" fontAlgn="b"/>
                      <a:r>
                        <a:rPr lang="en-US" sz="1000" b="0" i="0" u="none" strike="noStrike" dirty="0">
                          <a:solidFill>
                            <a:schemeClr val="bg1"/>
                          </a:solidFill>
                          <a:effectLst/>
                          <a:latin typeface="Ubuntu" panose="020B0504030602030204" pitchFamily="34" charset="0"/>
                        </a:rPr>
                        <a:t>Landing page</a:t>
                      </a:r>
                    </a:p>
                  </a:txBody>
                  <a:tcPr marL="9525" marR="9525" marT="9525" marB="0" anchor="ctr">
                    <a:solidFill>
                      <a:srgbClr val="204056">
                        <a:alpha val="82490"/>
                      </a:srgbClr>
                    </a:solidFill>
                  </a:tcPr>
                </a:tc>
                <a:extLst>
                  <a:ext uri="{0D108BD9-81ED-4DB2-BD59-A6C34878D82A}">
                    <a16:rowId xmlns:a16="http://schemas.microsoft.com/office/drawing/2014/main" val="2456138522"/>
                  </a:ext>
                </a:extLst>
              </a:tr>
              <a:tr h="246106">
                <a:tc>
                  <a:txBody>
                    <a:bodyPr/>
                    <a:lstStyle/>
                    <a:p>
                      <a:pPr algn="l" fontAlgn="b"/>
                      <a:r>
                        <a:rPr lang="en-US" sz="1000" b="0" i="0" u="none" strike="noStrike" dirty="0">
                          <a:solidFill>
                            <a:schemeClr val="bg1"/>
                          </a:solidFill>
                          <a:effectLst/>
                          <a:latin typeface="Ubuntu" panose="020B0504030602030204" pitchFamily="34" charset="0"/>
                        </a:rPr>
                        <a:t>Shopping cart</a:t>
                      </a:r>
                    </a:p>
                  </a:txBody>
                  <a:tcPr marL="9525" marR="9525" marT="9525" marB="0" anchor="ctr">
                    <a:solidFill>
                      <a:srgbClr val="204056">
                        <a:alpha val="82490"/>
                      </a:srgbClr>
                    </a:solidFill>
                  </a:tcPr>
                </a:tc>
                <a:extLst>
                  <a:ext uri="{0D108BD9-81ED-4DB2-BD59-A6C34878D82A}">
                    <a16:rowId xmlns:a16="http://schemas.microsoft.com/office/drawing/2014/main" val="3336193330"/>
                  </a:ext>
                </a:extLst>
              </a:tr>
              <a:tr h="239110">
                <a:tc>
                  <a:txBody>
                    <a:bodyPr/>
                    <a:lstStyle/>
                    <a:p>
                      <a:pPr algn="l" fontAlgn="b"/>
                      <a:r>
                        <a:rPr lang="en-US" sz="1000" b="0" i="0" u="none" strike="noStrike" dirty="0">
                          <a:solidFill>
                            <a:schemeClr val="bg1"/>
                          </a:solidFill>
                          <a:effectLst/>
                          <a:latin typeface="Ubuntu" panose="020B0504030602030204" pitchFamily="34" charset="0"/>
                        </a:rPr>
                        <a:t>Checkout</a:t>
                      </a:r>
                    </a:p>
                  </a:txBody>
                  <a:tcPr marL="9525" marR="9525" marT="9525" marB="0" anchor="ctr">
                    <a:solidFill>
                      <a:srgbClr val="204056">
                        <a:alpha val="82490"/>
                      </a:srgbClr>
                    </a:solidFill>
                  </a:tcPr>
                </a:tc>
                <a:extLst>
                  <a:ext uri="{0D108BD9-81ED-4DB2-BD59-A6C34878D82A}">
                    <a16:rowId xmlns:a16="http://schemas.microsoft.com/office/drawing/2014/main" val="2406898413"/>
                  </a:ext>
                </a:extLst>
              </a:tr>
              <a:tr h="286071">
                <a:tc>
                  <a:txBody>
                    <a:bodyPr/>
                    <a:lstStyle/>
                    <a:p>
                      <a:pPr algn="l" fontAlgn="b"/>
                      <a:r>
                        <a:rPr lang="en-US" sz="1000" b="0" i="0" u="none" strike="noStrike" dirty="0">
                          <a:solidFill>
                            <a:schemeClr val="bg1"/>
                          </a:solidFill>
                          <a:effectLst/>
                          <a:latin typeface="Ubuntu" panose="020B0504030602030204" pitchFamily="34" charset="0"/>
                        </a:rPr>
                        <a:t>Purchase</a:t>
                      </a:r>
                    </a:p>
                  </a:txBody>
                  <a:tcPr marL="9525" marR="9525" marT="9525" marB="0" anchor="ctr">
                    <a:solidFill>
                      <a:srgbClr val="204056">
                        <a:alpha val="82490"/>
                      </a:srgbClr>
                    </a:solidFill>
                  </a:tcPr>
                </a:tc>
                <a:extLst>
                  <a:ext uri="{0D108BD9-81ED-4DB2-BD59-A6C34878D82A}">
                    <a16:rowId xmlns:a16="http://schemas.microsoft.com/office/drawing/2014/main" val="2325034634"/>
                  </a:ext>
                </a:extLst>
              </a:tr>
            </a:tbl>
          </a:graphicData>
        </a:graphic>
      </p:graphicFrame>
    </p:spTree>
    <p:extLst>
      <p:ext uri="{BB962C8B-B14F-4D97-AF65-F5344CB8AC3E}">
        <p14:creationId xmlns:p14="http://schemas.microsoft.com/office/powerpoint/2010/main" val="3197338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6172"/>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What is the user journey?</a:t>
            </a:r>
            <a:endParaRPr dirty="0"/>
          </a:p>
        </p:txBody>
      </p:sp>
    </p:spTree>
    <p:extLst>
      <p:ext uri="{BB962C8B-B14F-4D97-AF65-F5344CB8AC3E}">
        <p14:creationId xmlns:p14="http://schemas.microsoft.com/office/powerpoint/2010/main" val="241750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2.1 First touches per campaign</a:t>
            </a:r>
          </a:p>
        </p:txBody>
      </p:sp>
      <p:sp>
        <p:nvSpPr>
          <p:cNvPr id="323" name="Shape 323"/>
          <p:cNvSpPr txBox="1"/>
          <p:nvPr/>
        </p:nvSpPr>
        <p:spPr>
          <a:xfrm>
            <a:off x="5765533" y="1201325"/>
            <a:ext cx="3164460" cy="3640182"/>
          </a:xfrm>
          <a:prstGeom prst="rect">
            <a:avLst/>
          </a:prstGeom>
          <a:solidFill>
            <a:srgbClr val="D9D9D9"/>
          </a:solidFill>
          <a:ln>
            <a:noFill/>
          </a:ln>
        </p:spPr>
        <p:txBody>
          <a:bodyPr spcFirstLastPara="1" wrap="square" lIns="91425" tIns="91425" rIns="91425" bIns="91425" anchor="t" anchorCtr="0">
            <a:noAutofit/>
          </a:bodyPr>
          <a:lstStyle/>
          <a:p>
            <a:r>
              <a:rPr lang="en-GB" sz="1000" dirty="0">
                <a:latin typeface="Courier New" panose="02070309020205020404" pitchFamily="49" charset="0"/>
                <a:cs typeface="Courier New" panose="02070309020205020404" pitchFamily="49" charset="0"/>
              </a:rPr>
              <a:t>WITH first_touch AS (</a:t>
            </a:r>
          </a:p>
          <a:p>
            <a:r>
              <a:rPr lang="en-GB" sz="1000" dirty="0">
                <a:latin typeface="Courier New" panose="02070309020205020404" pitchFamily="49" charset="0"/>
                <a:cs typeface="Courier New" panose="02070309020205020404" pitchFamily="49" charset="0"/>
              </a:rPr>
              <a:t>    SELECT user_id,</a:t>
            </a:r>
          </a:p>
          <a:p>
            <a:r>
              <a:rPr lang="en-GB" sz="1000" dirty="0">
                <a:latin typeface="Courier New" panose="02070309020205020404" pitchFamily="49" charset="0"/>
                <a:cs typeface="Courier New" panose="02070309020205020404" pitchFamily="49" charset="0"/>
              </a:rPr>
              <a:t>        MIN(timestamp) as first_touch_at</a:t>
            </a:r>
          </a:p>
          <a:p>
            <a:r>
              <a:rPr lang="en-GB" sz="1000" dirty="0">
                <a:latin typeface="Courier New" panose="02070309020205020404" pitchFamily="49" charset="0"/>
                <a:cs typeface="Courier New" panose="02070309020205020404" pitchFamily="49" charset="0"/>
              </a:rPr>
              <a:t>    FROM page_visits</a:t>
            </a:r>
          </a:p>
          <a:p>
            <a:r>
              <a:rPr lang="en-GB" sz="1000" dirty="0">
                <a:latin typeface="Courier New" panose="02070309020205020404" pitchFamily="49" charset="0"/>
                <a:cs typeface="Courier New" panose="02070309020205020404" pitchFamily="49" charset="0"/>
              </a:rPr>
              <a:t>    GROUP BY user_id),</a:t>
            </a:r>
          </a:p>
          <a:p>
            <a:r>
              <a:rPr lang="en-GB" sz="1000" dirty="0">
                <a:latin typeface="Courier New" panose="02070309020205020404" pitchFamily="49" charset="0"/>
                <a:cs typeface="Courier New" panose="02070309020205020404" pitchFamily="49" charset="0"/>
              </a:rPr>
              <a:t>ft_attr AS (</a:t>
            </a:r>
          </a:p>
          <a:p>
            <a:r>
              <a:rPr lang="en-GB" sz="1000" dirty="0">
                <a:latin typeface="Courier New" panose="02070309020205020404" pitchFamily="49" charset="0"/>
                <a:cs typeface="Courier New" panose="02070309020205020404" pitchFamily="49" charset="0"/>
              </a:rPr>
              <a:t>  SELECT ft.user_id,</a:t>
            </a:r>
          </a:p>
          <a:p>
            <a:r>
              <a:rPr lang="en-GB" sz="1000" dirty="0">
                <a:latin typeface="Courier New" panose="02070309020205020404" pitchFamily="49" charset="0"/>
                <a:cs typeface="Courier New" panose="02070309020205020404" pitchFamily="49" charset="0"/>
              </a:rPr>
              <a:t>         ft.first_touch_at,</a:t>
            </a:r>
          </a:p>
          <a:p>
            <a:r>
              <a:rPr lang="en-GB" sz="1000" dirty="0">
                <a:latin typeface="Courier New" panose="02070309020205020404" pitchFamily="49" charset="0"/>
                <a:cs typeface="Courier New" panose="02070309020205020404" pitchFamily="49" charset="0"/>
              </a:rPr>
              <a:t>         pv.utm_source,</a:t>
            </a:r>
          </a:p>
          <a:p>
            <a:r>
              <a:rPr lang="en-GB" sz="1000" dirty="0">
                <a:latin typeface="Courier New" panose="02070309020205020404" pitchFamily="49" charset="0"/>
                <a:cs typeface="Courier New" panose="02070309020205020404" pitchFamily="49" charset="0"/>
              </a:rPr>
              <a:t>         pv.utm_campaign</a:t>
            </a:r>
          </a:p>
          <a:p>
            <a:r>
              <a:rPr lang="en-GB" sz="1000" dirty="0">
                <a:latin typeface="Courier New" panose="02070309020205020404" pitchFamily="49" charset="0"/>
                <a:cs typeface="Courier New" panose="02070309020205020404" pitchFamily="49" charset="0"/>
              </a:rPr>
              <a:t>  FROM first_touch ft</a:t>
            </a:r>
          </a:p>
          <a:p>
            <a:r>
              <a:rPr lang="en-GB" sz="1000" dirty="0">
                <a:latin typeface="Courier New" panose="02070309020205020404" pitchFamily="49" charset="0"/>
                <a:cs typeface="Courier New" panose="02070309020205020404" pitchFamily="49" charset="0"/>
              </a:rPr>
              <a:t>  JOIN page_visits pv</a:t>
            </a:r>
          </a:p>
          <a:p>
            <a:r>
              <a:rPr lang="en-GB" sz="1000" dirty="0">
                <a:latin typeface="Courier New" panose="02070309020205020404" pitchFamily="49" charset="0"/>
                <a:cs typeface="Courier New" panose="02070309020205020404" pitchFamily="49" charset="0"/>
              </a:rPr>
              <a:t>    ON ft.user_id = pv.user_id</a:t>
            </a:r>
          </a:p>
          <a:p>
            <a:r>
              <a:rPr lang="en-GB" sz="1000" dirty="0">
                <a:latin typeface="Courier New" panose="02070309020205020404" pitchFamily="49" charset="0"/>
                <a:cs typeface="Courier New" panose="02070309020205020404" pitchFamily="49" charset="0"/>
              </a:rPr>
              <a:t>    AND ft.first_touch_at = pv.timestamp</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SELECT ft_attr.utm_source,</a:t>
            </a:r>
          </a:p>
          <a:p>
            <a:r>
              <a:rPr lang="en-GB" sz="1000" dirty="0">
                <a:latin typeface="Courier New" panose="02070309020205020404" pitchFamily="49" charset="0"/>
                <a:cs typeface="Courier New" panose="02070309020205020404" pitchFamily="49" charset="0"/>
              </a:rPr>
              <a:t>       ft_attr.utm_campaign,</a:t>
            </a:r>
          </a:p>
          <a:p>
            <a:r>
              <a:rPr lang="en-GB" sz="1000" dirty="0">
                <a:latin typeface="Courier New" panose="02070309020205020404" pitchFamily="49" charset="0"/>
                <a:cs typeface="Courier New" panose="02070309020205020404" pitchFamily="49" charset="0"/>
              </a:rPr>
              <a:t>       COUNT(*)</a:t>
            </a:r>
          </a:p>
          <a:p>
            <a:r>
              <a:rPr lang="en-GB" sz="1000" dirty="0">
                <a:latin typeface="Courier New" panose="02070309020205020404" pitchFamily="49" charset="0"/>
                <a:cs typeface="Courier New" panose="02070309020205020404" pitchFamily="49" charset="0"/>
              </a:rPr>
              <a:t>FROM ft_attr</a:t>
            </a:r>
          </a:p>
          <a:p>
            <a:r>
              <a:rPr lang="en-GB" sz="1000" dirty="0">
                <a:latin typeface="Courier New" panose="02070309020205020404" pitchFamily="49" charset="0"/>
                <a:cs typeface="Courier New" panose="02070309020205020404" pitchFamily="49" charset="0"/>
              </a:rPr>
              <a:t>GROUP BY 1,2</a:t>
            </a:r>
          </a:p>
          <a:p>
            <a:r>
              <a:rPr lang="en-GB" sz="1000" dirty="0">
                <a:latin typeface="Courier New" panose="02070309020205020404" pitchFamily="49" charset="0"/>
                <a:cs typeface="Courier New" panose="02070309020205020404" pitchFamily="49" charset="0"/>
              </a:rPr>
              <a:t>ORDER BY 3 DESC;</a:t>
            </a:r>
            <a:endParaRPr sz="1000" dirty="0">
              <a:latin typeface="Courier New"/>
              <a:ea typeface="Courier New"/>
              <a:cs typeface="Courier New"/>
              <a:sym typeface="Courier New"/>
            </a:endParaRPr>
          </a:p>
        </p:txBody>
      </p:sp>
      <p:sp>
        <p:nvSpPr>
          <p:cNvPr id="324" name="Shape 324"/>
          <p:cNvSpPr txBox="1"/>
          <p:nvPr/>
        </p:nvSpPr>
        <p:spPr>
          <a:xfrm>
            <a:off x="177974" y="1201324"/>
            <a:ext cx="5481681" cy="169587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1"/>
            <a:r>
              <a:rPr lang="en-GB" sz="1300" dirty="0"/>
              <a:t>Touch attribution describes how many “touches” or user interactions can be attributed to a particular campaign. The </a:t>
            </a:r>
            <a:r>
              <a:rPr lang="en-GB" sz="1300" b="1" dirty="0"/>
              <a:t>right column </a:t>
            </a:r>
            <a:r>
              <a:rPr lang="en-GB" sz="1300" dirty="0"/>
              <a:t>below displays how many </a:t>
            </a:r>
            <a:r>
              <a:rPr lang="en-GB" sz="1300" b="1" dirty="0"/>
              <a:t>first touches </a:t>
            </a:r>
            <a:r>
              <a:rPr lang="en-GB" sz="1300" dirty="0"/>
              <a:t>each campaign is responsible for. </a:t>
            </a:r>
          </a:p>
          <a:p>
            <a:pPr lvl="1"/>
            <a:endParaRPr lang="en-GB" sz="1300" dirty="0"/>
          </a:p>
          <a:p>
            <a:pPr lvl="1"/>
            <a:r>
              <a:rPr lang="en-GB" sz="1300" dirty="0"/>
              <a:t>As shown, “interview with cool tshirts founder” is responsible for the most first touches. Displayed to the right is the “With” statement used to count these first touches by identifying the </a:t>
            </a:r>
            <a:r>
              <a:rPr lang="en-GB" sz="1300" b="1" dirty="0"/>
              <a:t>minimum</a:t>
            </a:r>
            <a:r>
              <a:rPr lang="en-GB" sz="1300" dirty="0"/>
              <a:t> timestamp, or first date, for each user’s visit.</a:t>
            </a:r>
          </a:p>
          <a:p>
            <a:pPr lvl="1"/>
            <a:endParaRPr lang="en-GB" sz="1300" dirty="0"/>
          </a:p>
          <a:p>
            <a:pPr lvl="1"/>
            <a:endParaRPr lang="en-GB" sz="1300" dirty="0"/>
          </a:p>
          <a:p>
            <a:pPr marL="0" lvl="0" indent="0" rtl="0">
              <a:lnSpc>
                <a:spcPct val="115000"/>
              </a:lnSpc>
              <a:spcBef>
                <a:spcPts val="0"/>
              </a:spcBef>
              <a:spcAft>
                <a:spcPts val="0"/>
              </a:spcAft>
              <a:buClr>
                <a:schemeClr val="dk1"/>
              </a:buClr>
              <a:buSzPts val="1100"/>
              <a:buFont typeface="Arial"/>
              <a:buNone/>
            </a:pPr>
            <a:endParaRPr sz="13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EF50DBB2-97CB-324D-98AD-489EE402C083}"/>
              </a:ext>
            </a:extLst>
          </p:cNvPr>
          <p:cNvGraphicFramePr>
            <a:graphicFrameLocks noGrp="1"/>
          </p:cNvGraphicFramePr>
          <p:nvPr>
            <p:extLst>
              <p:ext uri="{D42A27DB-BD31-4B8C-83A1-F6EECF244321}">
                <p14:modId xmlns:p14="http://schemas.microsoft.com/office/powerpoint/2010/main" val="396823311"/>
              </p:ext>
            </p:extLst>
          </p:nvPr>
        </p:nvGraphicFramePr>
        <p:xfrm>
          <a:off x="177974" y="3108959"/>
          <a:ext cx="5481681" cy="1732545"/>
        </p:xfrm>
        <a:graphic>
          <a:graphicData uri="http://schemas.openxmlformats.org/drawingml/2006/table">
            <a:tbl>
              <a:tblPr>
                <a:tableStyleId>{8628B589-4659-4227-9C68-565DD4A46BFE}</a:tableStyleId>
              </a:tblPr>
              <a:tblGrid>
                <a:gridCol w="1760607">
                  <a:extLst>
                    <a:ext uri="{9D8B030D-6E8A-4147-A177-3AD203B41FA5}">
                      <a16:colId xmlns:a16="http://schemas.microsoft.com/office/drawing/2014/main" val="2503885841"/>
                    </a:ext>
                  </a:extLst>
                </a:gridCol>
                <a:gridCol w="2790755">
                  <a:extLst>
                    <a:ext uri="{9D8B030D-6E8A-4147-A177-3AD203B41FA5}">
                      <a16:colId xmlns:a16="http://schemas.microsoft.com/office/drawing/2014/main" val="1527126092"/>
                    </a:ext>
                  </a:extLst>
                </a:gridCol>
                <a:gridCol w="930319">
                  <a:extLst>
                    <a:ext uri="{9D8B030D-6E8A-4147-A177-3AD203B41FA5}">
                      <a16:colId xmlns:a16="http://schemas.microsoft.com/office/drawing/2014/main" val="3950980223"/>
                    </a:ext>
                  </a:extLst>
                </a:gridCol>
              </a:tblGrid>
              <a:tr h="522348">
                <a:tc>
                  <a:txBody>
                    <a:bodyPr/>
                    <a:lstStyle/>
                    <a:p>
                      <a:pPr algn="l" fontAlgn="b"/>
                      <a:r>
                        <a:rPr lang="en-US" sz="1400" b="1" u="none" strike="noStrike" dirty="0">
                          <a:solidFill>
                            <a:schemeClr val="bg1"/>
                          </a:solidFill>
                          <a:effectLst/>
                        </a:rPr>
                        <a:t>ft_attr.utm_source</a:t>
                      </a:r>
                      <a:endParaRPr lang="en-US" sz="1400" b="1"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400" b="1" u="none" strike="noStrike" dirty="0">
                          <a:solidFill>
                            <a:schemeClr val="bg1"/>
                          </a:solidFill>
                          <a:effectLst/>
                        </a:rPr>
                        <a:t>ft_attr.utm_campaign</a:t>
                      </a:r>
                      <a:endParaRPr lang="en-US" sz="1400" b="1"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400" b="1" u="none" strike="noStrike" dirty="0">
                          <a:solidFill>
                            <a:schemeClr val="bg1"/>
                          </a:solidFill>
                          <a:effectLst/>
                        </a:rPr>
                        <a:t>COUNT(*)</a:t>
                      </a:r>
                      <a:endParaRPr lang="en-US" sz="14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552476614"/>
                  </a:ext>
                </a:extLst>
              </a:tr>
              <a:tr h="389034">
                <a:tc>
                  <a:txBody>
                    <a:bodyPr/>
                    <a:lstStyle/>
                    <a:p>
                      <a:pPr algn="l" fontAlgn="b"/>
                      <a:r>
                        <a:rPr lang="en-US" sz="1400" u="none" strike="noStrike" dirty="0">
                          <a:solidFill>
                            <a:schemeClr val="bg1"/>
                          </a:solidFill>
                          <a:effectLst/>
                        </a:rPr>
                        <a:t>medium</a:t>
                      </a:r>
                      <a:endParaRPr lang="en-US" sz="14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400" u="none" strike="noStrike" dirty="0">
                          <a:solidFill>
                            <a:schemeClr val="bg1"/>
                          </a:solidFill>
                          <a:effectLst/>
                        </a:rPr>
                        <a:t>interview-with-cool-tshirts-founder</a:t>
                      </a:r>
                      <a:endParaRPr lang="en-US" sz="14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ctr" fontAlgn="b"/>
                      <a:r>
                        <a:rPr lang="en-US" sz="1400" b="1" u="none" strike="noStrike" dirty="0">
                          <a:solidFill>
                            <a:schemeClr val="bg1"/>
                          </a:solidFill>
                          <a:effectLst/>
                        </a:rPr>
                        <a:t>622</a:t>
                      </a:r>
                      <a:endParaRPr lang="en-US" sz="14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2189639213"/>
                  </a:ext>
                </a:extLst>
              </a:tr>
              <a:tr h="273721">
                <a:tc>
                  <a:txBody>
                    <a:bodyPr/>
                    <a:lstStyle/>
                    <a:p>
                      <a:pPr algn="l" fontAlgn="b"/>
                      <a:r>
                        <a:rPr lang="en-US" sz="1400" u="none" strike="noStrike" dirty="0">
                          <a:solidFill>
                            <a:schemeClr val="bg1"/>
                          </a:solidFill>
                          <a:effectLst/>
                        </a:rPr>
                        <a:t>nytimes</a:t>
                      </a:r>
                      <a:endParaRPr lang="en-US" sz="14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400" u="none" strike="noStrike" dirty="0">
                          <a:solidFill>
                            <a:schemeClr val="bg1"/>
                          </a:solidFill>
                          <a:effectLst/>
                        </a:rPr>
                        <a:t>getting-to-know-cool-tshirts</a:t>
                      </a:r>
                      <a:endParaRPr lang="en-US" sz="14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ctr" fontAlgn="b"/>
                      <a:r>
                        <a:rPr lang="en-US" sz="1400" b="1" u="none" strike="noStrike" dirty="0">
                          <a:solidFill>
                            <a:schemeClr val="bg1"/>
                          </a:solidFill>
                          <a:effectLst/>
                        </a:rPr>
                        <a:t>612</a:t>
                      </a:r>
                      <a:endParaRPr lang="en-US" sz="14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2140349658"/>
                  </a:ext>
                </a:extLst>
              </a:tr>
              <a:tr h="273721">
                <a:tc>
                  <a:txBody>
                    <a:bodyPr/>
                    <a:lstStyle/>
                    <a:p>
                      <a:pPr algn="l" fontAlgn="b"/>
                      <a:r>
                        <a:rPr lang="en-US" sz="1400" u="none" strike="noStrike" dirty="0">
                          <a:solidFill>
                            <a:schemeClr val="bg1"/>
                          </a:solidFill>
                          <a:effectLst/>
                        </a:rPr>
                        <a:t>buzzfeed</a:t>
                      </a:r>
                      <a:endParaRPr lang="en-US" sz="14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400" u="none" strike="noStrike" dirty="0">
                          <a:solidFill>
                            <a:schemeClr val="bg1"/>
                          </a:solidFill>
                          <a:effectLst/>
                        </a:rPr>
                        <a:t>ten-crazy-cool-tshirts-facts</a:t>
                      </a:r>
                      <a:endParaRPr lang="en-US" sz="14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ctr" fontAlgn="b"/>
                      <a:r>
                        <a:rPr lang="en-US" sz="1400" b="1" u="none" strike="noStrike" dirty="0">
                          <a:solidFill>
                            <a:schemeClr val="bg1"/>
                          </a:solidFill>
                          <a:effectLst/>
                        </a:rPr>
                        <a:t>576</a:t>
                      </a:r>
                      <a:endParaRPr lang="en-US" sz="14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4104144338"/>
                  </a:ext>
                </a:extLst>
              </a:tr>
              <a:tr h="273721">
                <a:tc>
                  <a:txBody>
                    <a:bodyPr/>
                    <a:lstStyle/>
                    <a:p>
                      <a:pPr algn="l" fontAlgn="b"/>
                      <a:r>
                        <a:rPr lang="en-US" sz="1400" u="none" strike="noStrike" dirty="0">
                          <a:solidFill>
                            <a:schemeClr val="bg1"/>
                          </a:solidFill>
                          <a:effectLst/>
                        </a:rPr>
                        <a:t>google</a:t>
                      </a:r>
                      <a:endParaRPr lang="en-US" sz="14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400" u="none" strike="noStrike" dirty="0">
                          <a:solidFill>
                            <a:schemeClr val="bg1"/>
                          </a:solidFill>
                          <a:effectLst/>
                        </a:rPr>
                        <a:t>cool-tshirts-search</a:t>
                      </a:r>
                      <a:endParaRPr lang="en-US" sz="1400" b="0"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ctr" fontAlgn="b"/>
                      <a:r>
                        <a:rPr lang="en-US" sz="1400" b="1" u="none" strike="noStrike" dirty="0">
                          <a:solidFill>
                            <a:schemeClr val="bg1"/>
                          </a:solidFill>
                          <a:effectLst/>
                        </a:rPr>
                        <a:t>169</a:t>
                      </a:r>
                      <a:endParaRPr lang="en-US" sz="14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1726720053"/>
                  </a:ext>
                </a:extLst>
              </a:tr>
            </a:tbl>
          </a:graphicData>
        </a:graphic>
      </p:graphicFrame>
    </p:spTree>
    <p:extLst>
      <p:ext uri="{BB962C8B-B14F-4D97-AF65-F5344CB8AC3E}">
        <p14:creationId xmlns:p14="http://schemas.microsoft.com/office/powerpoint/2010/main" val="2478018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2.2 Last touches per campaign</a:t>
            </a:r>
          </a:p>
        </p:txBody>
      </p:sp>
      <p:sp>
        <p:nvSpPr>
          <p:cNvPr id="323" name="Shape 323"/>
          <p:cNvSpPr txBox="1"/>
          <p:nvPr/>
        </p:nvSpPr>
        <p:spPr>
          <a:xfrm>
            <a:off x="5852161" y="1201325"/>
            <a:ext cx="3077832" cy="3803812"/>
          </a:xfrm>
          <a:prstGeom prst="rect">
            <a:avLst/>
          </a:prstGeom>
          <a:solidFill>
            <a:srgbClr val="D9D9D9"/>
          </a:solidFill>
          <a:ln>
            <a:noFill/>
          </a:ln>
        </p:spPr>
        <p:txBody>
          <a:bodyPr spcFirstLastPara="1" wrap="square" lIns="91425" tIns="91425" rIns="91425" bIns="91425" anchor="t" anchorCtr="0">
            <a:noAutofit/>
          </a:bodyPr>
          <a:lstStyle/>
          <a:p>
            <a:r>
              <a:rPr lang="en-GB" sz="1000" dirty="0">
                <a:latin typeface="Courier New" panose="02070309020205020404" pitchFamily="49" charset="0"/>
                <a:cs typeface="Courier New" panose="02070309020205020404" pitchFamily="49" charset="0"/>
              </a:rPr>
              <a:t>WITH last_touch AS(</a:t>
            </a:r>
          </a:p>
          <a:p>
            <a:r>
              <a:rPr lang="en-GB" sz="1000" dirty="0">
                <a:latin typeface="Courier New" panose="02070309020205020404" pitchFamily="49" charset="0"/>
                <a:cs typeface="Courier New" panose="02070309020205020404" pitchFamily="49" charset="0"/>
              </a:rPr>
              <a:t>  SELECT user_id,</a:t>
            </a:r>
          </a:p>
          <a:p>
            <a:r>
              <a:rPr lang="en-GB" sz="1000" dirty="0">
                <a:latin typeface="Courier New" panose="02070309020205020404" pitchFamily="49" charset="0"/>
                <a:cs typeface="Courier New" panose="02070309020205020404" pitchFamily="49" charset="0"/>
              </a:rPr>
              <a:t>        MAX(timestamp) as last_touch_at</a:t>
            </a:r>
          </a:p>
          <a:p>
            <a:r>
              <a:rPr lang="en-GB" sz="1000" dirty="0">
                <a:latin typeface="Courier New" panose="02070309020205020404" pitchFamily="49" charset="0"/>
                <a:cs typeface="Courier New" panose="02070309020205020404" pitchFamily="49" charset="0"/>
              </a:rPr>
              <a:t>    FROM page_visits</a:t>
            </a:r>
          </a:p>
          <a:p>
            <a:r>
              <a:rPr lang="en-GB" sz="1000" dirty="0">
                <a:latin typeface="Courier New" panose="02070309020205020404" pitchFamily="49" charset="0"/>
                <a:cs typeface="Courier New" panose="02070309020205020404" pitchFamily="49" charset="0"/>
              </a:rPr>
              <a:t>    GROUP BY user_id),</a:t>
            </a:r>
          </a:p>
          <a:p>
            <a:r>
              <a:rPr lang="en-GB" sz="1000" dirty="0">
                <a:latin typeface="Courier New" panose="02070309020205020404" pitchFamily="49" charset="0"/>
                <a:cs typeface="Courier New" panose="02070309020205020404" pitchFamily="49" charset="0"/>
              </a:rPr>
              <a:t>lt_attr AS (</a:t>
            </a:r>
          </a:p>
          <a:p>
            <a:r>
              <a:rPr lang="en-GB" sz="1000" dirty="0">
                <a:latin typeface="Courier New" panose="02070309020205020404" pitchFamily="49" charset="0"/>
                <a:cs typeface="Courier New" panose="02070309020205020404" pitchFamily="49" charset="0"/>
              </a:rPr>
              <a:t>  SELECT lt.user_id,</a:t>
            </a:r>
          </a:p>
          <a:p>
            <a:r>
              <a:rPr lang="en-GB" sz="1000" dirty="0">
                <a:latin typeface="Courier New" panose="02070309020205020404" pitchFamily="49" charset="0"/>
                <a:cs typeface="Courier New" panose="02070309020205020404" pitchFamily="49" charset="0"/>
              </a:rPr>
              <a:t>         lt.last_touch_at,</a:t>
            </a:r>
          </a:p>
          <a:p>
            <a:r>
              <a:rPr lang="en-GB" sz="1000" dirty="0">
                <a:latin typeface="Courier New" panose="02070309020205020404" pitchFamily="49" charset="0"/>
                <a:cs typeface="Courier New" panose="02070309020205020404" pitchFamily="49" charset="0"/>
              </a:rPr>
              <a:t>         pv.utm_source,</a:t>
            </a:r>
          </a:p>
          <a:p>
            <a:r>
              <a:rPr lang="en-GB" sz="1000" dirty="0">
                <a:latin typeface="Courier New" panose="02070309020205020404" pitchFamily="49" charset="0"/>
                <a:cs typeface="Courier New" panose="02070309020205020404" pitchFamily="49" charset="0"/>
              </a:rPr>
              <a:t>         pv.utm_campaign,</a:t>
            </a:r>
          </a:p>
          <a:p>
            <a:r>
              <a:rPr lang="en-GB" sz="1000" dirty="0">
                <a:latin typeface="Courier New" panose="02070309020205020404" pitchFamily="49" charset="0"/>
                <a:cs typeface="Courier New" panose="02070309020205020404" pitchFamily="49" charset="0"/>
              </a:rPr>
              <a:t>         pv.page_name</a:t>
            </a:r>
          </a:p>
          <a:p>
            <a:r>
              <a:rPr lang="en-GB" sz="1000" dirty="0">
                <a:latin typeface="Courier New" panose="02070309020205020404" pitchFamily="49" charset="0"/>
                <a:cs typeface="Courier New" panose="02070309020205020404" pitchFamily="49" charset="0"/>
              </a:rPr>
              <a:t>  FROM last_touch lt</a:t>
            </a:r>
          </a:p>
          <a:p>
            <a:r>
              <a:rPr lang="en-GB" sz="1000" dirty="0">
                <a:latin typeface="Courier New" panose="02070309020205020404" pitchFamily="49" charset="0"/>
                <a:cs typeface="Courier New" panose="02070309020205020404" pitchFamily="49" charset="0"/>
              </a:rPr>
              <a:t>  JOIN page_visits pv</a:t>
            </a:r>
          </a:p>
          <a:p>
            <a:r>
              <a:rPr lang="en-GB" sz="1000" dirty="0">
                <a:latin typeface="Courier New" panose="02070309020205020404" pitchFamily="49" charset="0"/>
                <a:cs typeface="Courier New" panose="02070309020205020404" pitchFamily="49" charset="0"/>
              </a:rPr>
              <a:t>    ON lt.user_id = pv.user_id</a:t>
            </a:r>
          </a:p>
          <a:p>
            <a:r>
              <a:rPr lang="en-GB" sz="1000" dirty="0">
                <a:latin typeface="Courier New" panose="02070309020205020404" pitchFamily="49" charset="0"/>
                <a:cs typeface="Courier New" panose="02070309020205020404" pitchFamily="49" charset="0"/>
              </a:rPr>
              <a:t>    AND lt.last_touch_at = pv.timestamp</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SELECT lt_attr.utm_source,</a:t>
            </a:r>
          </a:p>
          <a:p>
            <a:r>
              <a:rPr lang="en-GB" sz="1000" dirty="0">
                <a:latin typeface="Courier New" panose="02070309020205020404" pitchFamily="49" charset="0"/>
                <a:cs typeface="Courier New" panose="02070309020205020404" pitchFamily="49" charset="0"/>
              </a:rPr>
              <a:t>       lt_attr.utm_campaign,</a:t>
            </a:r>
          </a:p>
          <a:p>
            <a:r>
              <a:rPr lang="en-GB" sz="1000" dirty="0">
                <a:latin typeface="Courier New" panose="02070309020205020404" pitchFamily="49" charset="0"/>
                <a:cs typeface="Courier New" panose="02070309020205020404" pitchFamily="49" charset="0"/>
              </a:rPr>
              <a:t>       COUNT(*)</a:t>
            </a:r>
          </a:p>
          <a:p>
            <a:r>
              <a:rPr lang="en-GB" sz="1000" dirty="0">
                <a:latin typeface="Courier New" panose="02070309020205020404" pitchFamily="49" charset="0"/>
                <a:cs typeface="Courier New" panose="02070309020205020404" pitchFamily="49" charset="0"/>
              </a:rPr>
              <a:t>FROM lt_attr</a:t>
            </a:r>
          </a:p>
          <a:p>
            <a:r>
              <a:rPr lang="en-GB" sz="1000" dirty="0">
                <a:latin typeface="Courier New" panose="02070309020205020404" pitchFamily="49" charset="0"/>
                <a:cs typeface="Courier New" panose="02070309020205020404" pitchFamily="49" charset="0"/>
              </a:rPr>
              <a:t>GROUP BY 1, 2</a:t>
            </a:r>
          </a:p>
          <a:p>
            <a:r>
              <a:rPr lang="en-GB" sz="1000" dirty="0">
                <a:latin typeface="Courier New" panose="02070309020205020404" pitchFamily="49" charset="0"/>
                <a:cs typeface="Courier New" panose="02070309020205020404" pitchFamily="49" charset="0"/>
              </a:rPr>
              <a:t>ORDER BY 3 DESC;</a:t>
            </a:r>
            <a:endParaRPr sz="1000" dirty="0">
              <a:latin typeface="Courier New"/>
              <a:ea typeface="Courier New"/>
              <a:cs typeface="Courier New"/>
              <a:sym typeface="Courier New"/>
            </a:endParaRPr>
          </a:p>
        </p:txBody>
      </p:sp>
      <p:sp>
        <p:nvSpPr>
          <p:cNvPr id="324" name="Shape 324"/>
          <p:cNvSpPr txBox="1"/>
          <p:nvPr/>
        </p:nvSpPr>
        <p:spPr>
          <a:xfrm>
            <a:off x="177974" y="1201324"/>
            <a:ext cx="5577933" cy="168432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1"/>
            <a:r>
              <a:rPr lang="en-GB" sz="1300" dirty="0"/>
              <a:t>Last touch attribution represents which interaction ultimately led to a purchase by the user. The </a:t>
            </a:r>
            <a:r>
              <a:rPr lang="en-GB" sz="1300" b="1" dirty="0"/>
              <a:t>right column </a:t>
            </a:r>
            <a:r>
              <a:rPr lang="en-GB" sz="1300" dirty="0"/>
              <a:t>below displays how many </a:t>
            </a:r>
            <a:r>
              <a:rPr lang="en-GB" sz="1300" b="1" dirty="0"/>
              <a:t>last touches </a:t>
            </a:r>
            <a:r>
              <a:rPr lang="en-GB" sz="1300" dirty="0"/>
              <a:t>each campaign is responsible for. </a:t>
            </a:r>
          </a:p>
          <a:p>
            <a:pPr lvl="1"/>
            <a:endParaRPr lang="en-GB" sz="1300" dirty="0"/>
          </a:p>
          <a:p>
            <a:pPr lvl="1"/>
            <a:r>
              <a:rPr lang="en-GB" sz="1300" dirty="0"/>
              <a:t>As shown, the “weekly newsletter” is responsible for the most last touches. Displayed to the right is the “With” statement used to count these last touches, which identifies the </a:t>
            </a:r>
            <a:r>
              <a:rPr lang="en-GB" sz="1300" b="1" dirty="0"/>
              <a:t>maximum</a:t>
            </a:r>
            <a:r>
              <a:rPr lang="en-GB" sz="1300" dirty="0"/>
              <a:t> timestamp, or latest date, of each user’s visit.</a:t>
            </a:r>
          </a:p>
          <a:p>
            <a:pPr lvl="1"/>
            <a:endParaRPr lang="en-GB" sz="1300" dirty="0"/>
          </a:p>
          <a:p>
            <a:pPr marL="0" lvl="0" indent="0" rtl="0">
              <a:lnSpc>
                <a:spcPct val="115000"/>
              </a:lnSpc>
              <a:spcBef>
                <a:spcPts val="0"/>
              </a:spcBef>
              <a:spcAft>
                <a:spcPts val="0"/>
              </a:spcAft>
              <a:buClr>
                <a:schemeClr val="dk1"/>
              </a:buClr>
              <a:buSzPts val="1100"/>
              <a:buFont typeface="Arial"/>
              <a:buNone/>
            </a:pPr>
            <a:endParaRPr sz="1300" dirty="0">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D419679F-803B-B64A-B026-3FD08023A145}"/>
              </a:ext>
            </a:extLst>
          </p:cNvPr>
          <p:cNvGraphicFramePr>
            <a:graphicFrameLocks noGrp="1"/>
          </p:cNvGraphicFramePr>
          <p:nvPr>
            <p:extLst>
              <p:ext uri="{D42A27DB-BD31-4B8C-83A1-F6EECF244321}">
                <p14:modId xmlns:p14="http://schemas.microsoft.com/office/powerpoint/2010/main" val="3146599277"/>
              </p:ext>
            </p:extLst>
          </p:nvPr>
        </p:nvGraphicFramePr>
        <p:xfrm>
          <a:off x="177973" y="2885644"/>
          <a:ext cx="5577934" cy="2119493"/>
        </p:xfrm>
        <a:graphic>
          <a:graphicData uri="http://schemas.openxmlformats.org/drawingml/2006/table">
            <a:tbl>
              <a:tblPr>
                <a:tableStyleId>{8628B589-4659-4227-9C68-565DD4A46BFE}</a:tableStyleId>
              </a:tblPr>
              <a:tblGrid>
                <a:gridCol w="1619195">
                  <a:extLst>
                    <a:ext uri="{9D8B030D-6E8A-4147-A177-3AD203B41FA5}">
                      <a16:colId xmlns:a16="http://schemas.microsoft.com/office/drawing/2014/main" val="4009857526"/>
                    </a:ext>
                  </a:extLst>
                </a:gridCol>
                <a:gridCol w="3012084">
                  <a:extLst>
                    <a:ext uri="{9D8B030D-6E8A-4147-A177-3AD203B41FA5}">
                      <a16:colId xmlns:a16="http://schemas.microsoft.com/office/drawing/2014/main" val="4035358304"/>
                    </a:ext>
                  </a:extLst>
                </a:gridCol>
                <a:gridCol w="946655">
                  <a:extLst>
                    <a:ext uri="{9D8B030D-6E8A-4147-A177-3AD203B41FA5}">
                      <a16:colId xmlns:a16="http://schemas.microsoft.com/office/drawing/2014/main" val="2129598447"/>
                    </a:ext>
                  </a:extLst>
                </a:gridCol>
              </a:tblGrid>
              <a:tr h="336413">
                <a:tc>
                  <a:txBody>
                    <a:bodyPr/>
                    <a:lstStyle/>
                    <a:p>
                      <a:pPr algn="l" fontAlgn="b"/>
                      <a:r>
                        <a:rPr lang="en-US" sz="1400" b="1" u="none" strike="noStrike" dirty="0">
                          <a:solidFill>
                            <a:schemeClr val="bg1"/>
                          </a:solidFill>
                          <a:effectLst/>
                        </a:rPr>
                        <a:t>lt_attr.utm_source</a:t>
                      </a:r>
                      <a:endParaRPr lang="en-US" sz="1400" b="1"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400" b="1" u="none" strike="noStrike" dirty="0">
                          <a:solidFill>
                            <a:schemeClr val="bg1"/>
                          </a:solidFill>
                          <a:effectLst/>
                        </a:rPr>
                        <a:t>lt_attr.utm_campaign</a:t>
                      </a:r>
                      <a:endParaRPr lang="en-US" sz="1400" b="1" i="0" u="none" strike="noStrike" dirty="0">
                        <a:solidFill>
                          <a:schemeClr val="bg1"/>
                        </a:solidFill>
                        <a:effectLst/>
                        <a:latin typeface="Ubuntu" panose="020B0504030602030204" pitchFamily="34" charset="0"/>
                      </a:endParaRPr>
                    </a:p>
                  </a:txBody>
                  <a:tcPr marL="9525" marR="9525" marT="9525" marB="0" anchor="ctr">
                    <a:solidFill>
                      <a:srgbClr val="4D6172"/>
                    </a:solidFill>
                  </a:tcPr>
                </a:tc>
                <a:tc>
                  <a:txBody>
                    <a:bodyPr/>
                    <a:lstStyle/>
                    <a:p>
                      <a:pPr algn="l" fontAlgn="b"/>
                      <a:r>
                        <a:rPr lang="en-US" sz="1400" b="1" u="none" strike="noStrike" dirty="0">
                          <a:solidFill>
                            <a:schemeClr val="bg1"/>
                          </a:solidFill>
                          <a:effectLst/>
                        </a:rPr>
                        <a:t>COUNT(*)</a:t>
                      </a:r>
                      <a:endParaRPr lang="en-US" sz="1400" b="1" i="0" u="none" strike="noStrike" dirty="0">
                        <a:solidFill>
                          <a:schemeClr val="bg1"/>
                        </a:solidFill>
                        <a:effectLst/>
                        <a:latin typeface="Ubuntu" panose="020B0504030602030204" pitchFamily="34" charset="0"/>
                      </a:endParaRPr>
                    </a:p>
                  </a:txBody>
                  <a:tcPr marL="9525" marR="9525" marT="9525" marB="0" anchor="ctr">
                    <a:solidFill>
                      <a:srgbClr val="7797B2"/>
                    </a:solidFill>
                  </a:tcPr>
                </a:tc>
                <a:extLst>
                  <a:ext uri="{0D108BD9-81ED-4DB2-BD59-A6C34878D82A}">
                    <a16:rowId xmlns:a16="http://schemas.microsoft.com/office/drawing/2014/main" val="141862887"/>
                  </a:ext>
                </a:extLst>
              </a:tr>
              <a:tr h="210611">
                <a:tc>
                  <a:txBody>
                    <a:bodyPr/>
                    <a:lstStyle/>
                    <a:p>
                      <a:pPr algn="l" fontAlgn="b"/>
                      <a:r>
                        <a:rPr lang="en-US" sz="1400" u="none" strike="noStrike" dirty="0">
                          <a:solidFill>
                            <a:schemeClr val="bg1"/>
                          </a:solidFill>
                          <a:effectLst/>
                        </a:rPr>
                        <a:t>email</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400" u="none" strike="noStrike" dirty="0">
                          <a:solidFill>
                            <a:schemeClr val="bg1"/>
                          </a:solidFill>
                          <a:effectLst/>
                        </a:rPr>
                        <a:t>weekly-newsletter</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400" b="1" u="none" strike="noStrike" dirty="0">
                          <a:solidFill>
                            <a:schemeClr val="bg1"/>
                          </a:solidFill>
                          <a:effectLst/>
                        </a:rPr>
                        <a:t>447</a:t>
                      </a:r>
                      <a:endParaRPr lang="en-US" sz="14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122886164"/>
                  </a:ext>
                </a:extLst>
              </a:tr>
              <a:tr h="210611">
                <a:tc>
                  <a:txBody>
                    <a:bodyPr/>
                    <a:lstStyle/>
                    <a:p>
                      <a:pPr algn="l" fontAlgn="b"/>
                      <a:r>
                        <a:rPr lang="en-US" sz="1400" u="none" strike="noStrike" dirty="0">
                          <a:solidFill>
                            <a:schemeClr val="bg1"/>
                          </a:solidFill>
                          <a:effectLst/>
                        </a:rPr>
                        <a:t>facebook</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400" u="none" strike="noStrike" dirty="0">
                          <a:solidFill>
                            <a:schemeClr val="bg1"/>
                          </a:solidFill>
                          <a:effectLst/>
                        </a:rPr>
                        <a:t>retargetting-ad</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400" b="1" u="none" strike="noStrike" dirty="0">
                          <a:solidFill>
                            <a:schemeClr val="bg1"/>
                          </a:solidFill>
                          <a:effectLst/>
                        </a:rPr>
                        <a:t>443</a:t>
                      </a:r>
                      <a:endParaRPr lang="en-US" sz="14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4149359891"/>
                  </a:ext>
                </a:extLst>
              </a:tr>
              <a:tr h="210611">
                <a:tc>
                  <a:txBody>
                    <a:bodyPr/>
                    <a:lstStyle/>
                    <a:p>
                      <a:pPr algn="l" fontAlgn="b"/>
                      <a:r>
                        <a:rPr lang="en-US" sz="1400" u="none" strike="noStrike" dirty="0">
                          <a:solidFill>
                            <a:schemeClr val="bg1"/>
                          </a:solidFill>
                          <a:effectLst/>
                        </a:rPr>
                        <a:t>email</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400" u="none" strike="noStrike" dirty="0">
                          <a:solidFill>
                            <a:schemeClr val="bg1"/>
                          </a:solidFill>
                          <a:effectLst/>
                        </a:rPr>
                        <a:t>retargetting-campaign</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400" b="1" u="none" strike="noStrike" dirty="0">
                          <a:solidFill>
                            <a:schemeClr val="bg1"/>
                          </a:solidFill>
                          <a:effectLst/>
                        </a:rPr>
                        <a:t>245</a:t>
                      </a:r>
                      <a:endParaRPr lang="en-US" sz="14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1706806960"/>
                  </a:ext>
                </a:extLst>
              </a:tr>
              <a:tr h="210611">
                <a:tc>
                  <a:txBody>
                    <a:bodyPr/>
                    <a:lstStyle/>
                    <a:p>
                      <a:pPr algn="l" fontAlgn="b"/>
                      <a:r>
                        <a:rPr lang="en-US" sz="1400" u="none" strike="noStrike" dirty="0">
                          <a:solidFill>
                            <a:schemeClr val="bg1"/>
                          </a:solidFill>
                          <a:effectLst/>
                        </a:rPr>
                        <a:t>nytimes</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400" u="none" strike="noStrike" dirty="0">
                          <a:solidFill>
                            <a:schemeClr val="bg1"/>
                          </a:solidFill>
                          <a:effectLst/>
                        </a:rPr>
                        <a:t>getting-to-know-cool-tshirts</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400" b="1" u="none" strike="noStrike" dirty="0">
                          <a:solidFill>
                            <a:schemeClr val="bg1"/>
                          </a:solidFill>
                          <a:effectLst/>
                        </a:rPr>
                        <a:t>232</a:t>
                      </a:r>
                      <a:endParaRPr lang="en-US" sz="14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985508397"/>
                  </a:ext>
                </a:extLst>
              </a:tr>
              <a:tr h="210611">
                <a:tc>
                  <a:txBody>
                    <a:bodyPr/>
                    <a:lstStyle/>
                    <a:p>
                      <a:pPr algn="l" fontAlgn="b"/>
                      <a:r>
                        <a:rPr lang="en-US" sz="1400" u="none" strike="noStrike" dirty="0">
                          <a:solidFill>
                            <a:schemeClr val="bg1"/>
                          </a:solidFill>
                          <a:effectLst/>
                        </a:rPr>
                        <a:t>buzzfeed</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400" u="none" strike="noStrike" dirty="0">
                          <a:solidFill>
                            <a:schemeClr val="bg1"/>
                          </a:solidFill>
                          <a:effectLst/>
                        </a:rPr>
                        <a:t>ten-crazy-cool-tshirts-facts</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400" b="1" u="none" strike="noStrike" dirty="0">
                          <a:solidFill>
                            <a:schemeClr val="bg1"/>
                          </a:solidFill>
                          <a:effectLst/>
                        </a:rPr>
                        <a:t>190</a:t>
                      </a:r>
                      <a:endParaRPr lang="en-US" sz="14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582434607"/>
                  </a:ext>
                </a:extLst>
              </a:tr>
              <a:tr h="210611">
                <a:tc>
                  <a:txBody>
                    <a:bodyPr/>
                    <a:lstStyle/>
                    <a:p>
                      <a:pPr algn="l" fontAlgn="b"/>
                      <a:r>
                        <a:rPr lang="en-US" sz="1400" u="none" strike="noStrike" dirty="0">
                          <a:solidFill>
                            <a:schemeClr val="bg1"/>
                          </a:solidFill>
                          <a:effectLst/>
                        </a:rPr>
                        <a:t>medium</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400" u="none" strike="noStrike" dirty="0">
                          <a:solidFill>
                            <a:schemeClr val="bg1"/>
                          </a:solidFill>
                          <a:effectLst/>
                        </a:rPr>
                        <a:t>interview-with-cool-tshirts-founder</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400" b="1" u="none" strike="noStrike" dirty="0">
                          <a:solidFill>
                            <a:schemeClr val="bg1"/>
                          </a:solidFill>
                          <a:effectLst/>
                        </a:rPr>
                        <a:t>184</a:t>
                      </a:r>
                      <a:endParaRPr lang="en-US" sz="14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1593795145"/>
                  </a:ext>
                </a:extLst>
              </a:tr>
              <a:tr h="210611">
                <a:tc>
                  <a:txBody>
                    <a:bodyPr/>
                    <a:lstStyle/>
                    <a:p>
                      <a:pPr algn="l" fontAlgn="b"/>
                      <a:r>
                        <a:rPr lang="en-US" sz="1400" u="none" strike="noStrike" dirty="0">
                          <a:solidFill>
                            <a:schemeClr val="bg1"/>
                          </a:solidFill>
                          <a:effectLst/>
                        </a:rPr>
                        <a:t>google</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400" u="none" strike="noStrike" dirty="0">
                          <a:solidFill>
                            <a:schemeClr val="bg1"/>
                          </a:solidFill>
                          <a:effectLst/>
                        </a:rPr>
                        <a:t>paid-search</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400" b="1" u="none" strike="noStrike" dirty="0">
                          <a:solidFill>
                            <a:schemeClr val="bg1"/>
                          </a:solidFill>
                          <a:effectLst/>
                        </a:rPr>
                        <a:t>178</a:t>
                      </a:r>
                      <a:endParaRPr lang="en-US" sz="14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264770123"/>
                  </a:ext>
                </a:extLst>
              </a:tr>
              <a:tr h="210611">
                <a:tc>
                  <a:txBody>
                    <a:bodyPr/>
                    <a:lstStyle/>
                    <a:p>
                      <a:pPr algn="l" fontAlgn="b"/>
                      <a:r>
                        <a:rPr lang="en-US" sz="1400" u="none" strike="noStrike" dirty="0">
                          <a:solidFill>
                            <a:schemeClr val="bg1"/>
                          </a:solidFill>
                          <a:effectLst/>
                        </a:rPr>
                        <a:t>google</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l" fontAlgn="b"/>
                      <a:r>
                        <a:rPr lang="en-US" sz="1400" u="none" strike="noStrike" dirty="0">
                          <a:solidFill>
                            <a:schemeClr val="bg1"/>
                          </a:solidFill>
                          <a:effectLst/>
                        </a:rPr>
                        <a:t>cool-tshirts-search</a:t>
                      </a:r>
                      <a:endParaRPr lang="en-US" sz="1400" b="0" i="0" u="none" strike="noStrike" dirty="0">
                        <a:solidFill>
                          <a:schemeClr val="bg1"/>
                        </a:solidFill>
                        <a:effectLst/>
                        <a:latin typeface="Ubuntu" panose="020B0504030602030204" pitchFamily="34" charset="0"/>
                      </a:endParaRPr>
                    </a:p>
                  </a:txBody>
                  <a:tcPr marL="9525" marR="9525" marT="9525" marB="0" anchor="b">
                    <a:solidFill>
                      <a:srgbClr val="4D6172"/>
                    </a:solidFill>
                  </a:tcPr>
                </a:tc>
                <a:tc>
                  <a:txBody>
                    <a:bodyPr/>
                    <a:lstStyle/>
                    <a:p>
                      <a:pPr algn="ctr" fontAlgn="b"/>
                      <a:r>
                        <a:rPr lang="en-US" sz="1400" b="1" u="none" strike="noStrike" dirty="0">
                          <a:solidFill>
                            <a:schemeClr val="bg1"/>
                          </a:solidFill>
                          <a:effectLst/>
                        </a:rPr>
                        <a:t>60 </a:t>
                      </a:r>
                      <a:endParaRPr lang="en-US" sz="1400" b="1" i="0" u="none" strike="noStrike" dirty="0">
                        <a:solidFill>
                          <a:schemeClr val="bg1"/>
                        </a:solidFill>
                        <a:effectLst/>
                        <a:latin typeface="Ubuntu" panose="020B0504030602030204" pitchFamily="34" charset="0"/>
                      </a:endParaRPr>
                    </a:p>
                  </a:txBody>
                  <a:tcPr marL="9525" marR="9525" marT="9525" marB="0" anchor="b">
                    <a:solidFill>
                      <a:srgbClr val="7797B2"/>
                    </a:solidFill>
                  </a:tcPr>
                </a:tc>
                <a:extLst>
                  <a:ext uri="{0D108BD9-81ED-4DB2-BD59-A6C34878D82A}">
                    <a16:rowId xmlns:a16="http://schemas.microsoft.com/office/drawing/2014/main" val="3848059523"/>
                  </a:ext>
                </a:extLst>
              </a:tr>
            </a:tbl>
          </a:graphicData>
        </a:graphic>
      </p:graphicFrame>
    </p:spTree>
    <p:extLst>
      <p:ext uri="{BB962C8B-B14F-4D97-AF65-F5344CB8AC3E}">
        <p14:creationId xmlns:p14="http://schemas.microsoft.com/office/powerpoint/2010/main" val="13463235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13570</TotalTime>
  <Words>1968</Words>
  <Application>Microsoft Macintosh PowerPoint</Application>
  <PresentationFormat>On-screen Show (16:9)</PresentationFormat>
  <Paragraphs>381</Paragraphs>
  <Slides>15</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15</vt:i4>
      </vt:variant>
    </vt:vector>
  </HeadingPairs>
  <TitlesOfParts>
    <vt:vector size="26" baseType="lpstr">
      <vt:lpstr>Calibri</vt:lpstr>
      <vt:lpstr>Roboto Black</vt:lpstr>
      <vt:lpstr>Arial</vt:lpstr>
      <vt:lpstr>Courier New</vt:lpstr>
      <vt:lpstr>Roboto</vt:lpstr>
      <vt:lpstr>Dosis</vt:lpstr>
      <vt:lpstr>Roboto Thin</vt:lpstr>
      <vt:lpstr>Ubuntu</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Shannon Inglesby</cp:lastModifiedBy>
  <cp:revision>15</cp:revision>
  <dcterms:modified xsi:type="dcterms:W3CDTF">2018-12-10T12:21:07Z</dcterms:modified>
</cp:coreProperties>
</file>